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6" r:id="rId2"/>
    <p:sldId id="3583" r:id="rId3"/>
    <p:sldId id="257" r:id="rId4"/>
    <p:sldId id="280" r:id="rId5"/>
    <p:sldId id="3570" r:id="rId6"/>
    <p:sldId id="3571" r:id="rId7"/>
    <p:sldId id="3572" r:id="rId8"/>
    <p:sldId id="281" r:id="rId9"/>
    <p:sldId id="3573" r:id="rId10"/>
    <p:sldId id="3574" r:id="rId11"/>
    <p:sldId id="3575" r:id="rId12"/>
    <p:sldId id="282" r:id="rId13"/>
    <p:sldId id="3576" r:id="rId14"/>
    <p:sldId id="3578" r:id="rId15"/>
    <p:sldId id="3577" r:id="rId16"/>
    <p:sldId id="283" r:id="rId17"/>
    <p:sldId id="3584" r:id="rId18"/>
    <p:sldId id="3585" r:id="rId19"/>
    <p:sldId id="3586" r:id="rId20"/>
    <p:sldId id="3587" r:id="rId21"/>
    <p:sldId id="3588" r:id="rId22"/>
    <p:sldId id="3590" r:id="rId23"/>
    <p:sldId id="3592" r:id="rId24"/>
    <p:sldId id="3593" r:id="rId25"/>
    <p:sldId id="3595" r:id="rId26"/>
    <p:sldId id="3594" r:id="rId27"/>
    <p:sldId id="3579" r:id="rId28"/>
    <p:sldId id="3581" r:id="rId29"/>
    <p:sldId id="3580" r:id="rId30"/>
    <p:sldId id="3582" r:id="rId31"/>
    <p:sldId id="274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5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4361B-7C2D-4D32-B019-3AB9BD3F5098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AE6D1-4A1F-45D3-BA8F-00929EBF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9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05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4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3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AE6D1-4A1F-45D3-BA8F-00929EBF21D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39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1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68FADC-991C-350E-02A9-4D7C8FF9F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8DF1565-D03E-3A40-1D94-553A31838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D6EFBE-EEC6-0812-59D5-82FCD9ADF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9E2453-73D6-658D-23AA-4442E9D7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AD1E6E-1F6D-B325-6E70-764AA5BB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203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7AAED-6740-49E1-35A8-9210CE54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EE7BFF0-BC33-1283-66B4-4E716062F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1B9B94-D2D5-D492-508A-92F114ED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447854-CCD1-370F-D11C-B9D24DCD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5F7C69-0495-EAE2-BAEA-A89B2F7A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38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53DAEC-674B-B413-0AB6-565DDC6FC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5C3743-BF38-4F06-2933-70494B770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98DFC1-825B-8960-06A3-7AB7EE64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75148C-A24C-FE4B-67A1-5D8D328F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223781-0611-A021-F737-CF1433A0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66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E5300-75CC-4ABC-9A67-CF2515FB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8D2205-DAA0-3CAA-EEF6-14017FBB8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004CBF-0A7C-A6D0-C79E-039B93EF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602BC0-00E3-447B-4EFF-05533126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5ACC36-4E1B-9323-0823-7E357456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74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8E444-B87A-3B84-D49B-DD93C83C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FCAE41-3DC9-83DD-0A5C-C5C0908E4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ACF158-6123-E7EE-3C9D-02479EBBF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B01E7F-7A1B-CB34-9D0A-4E6CD0A4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69B922-A3C0-1158-A0FC-522DCE12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79D38-109B-91DF-343B-003C0D82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9CD854-944A-D4AE-DB36-A11C21759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09BF17-F4CC-1B79-DA10-37383940B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D3285F-804F-2F80-12BE-E0930AB1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0537DB9-3BF0-F579-3B19-6B790401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4E7C51-C91E-1729-280B-A712FFB2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75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6D0DE-DB64-8BE9-5E51-43EF38A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C00CD7-8DAF-413C-2F96-0C2FAC15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F4512B-47A0-C38B-F678-6DF5EFE18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4A63353-760B-9CC8-1920-CAD14FE03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19F95A8-A367-7340-B388-8AF2C06BE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2414B0F-1226-E0FB-D40B-B9D81A16D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ACEEAC-6316-B627-82E2-0E994216A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4BACEA-0B3F-E1CF-0684-8B68376F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32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7808E-9CFC-0580-2EC7-845438A0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4969A0-EF17-8C42-8579-9E245F2E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4CA06E-1A72-5136-92C9-4625F07E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5FA214-5ABC-5188-3226-5585717B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22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DDF9F9E-DB08-0BBB-CD33-05E45880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E33C8E4-0363-6780-48B6-15DE3895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985864-5012-B34F-A045-A8DD78A7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33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A046A-A338-1089-E57C-7D5CA8B2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A75092-3928-0AC2-5F2B-FF010F31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F12F51-C5B5-AB45-2901-87C7B7B75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E4C30B-0B39-0BE8-D33F-6EBEED32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0EAAA4-2557-25E3-6C3B-3AA205012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6C13BB-4D6D-73ED-0458-36F06409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08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1F140-97F2-BB86-2A45-0C7B0E58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B6B6934-C01E-F9A6-B158-B661E9FB4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C1B38-B196-5CC8-F690-69EA91870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194215-4769-954F-7DFD-EB86F38D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5A4B56-339D-9F19-DA0E-422600A0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2C1B1F-A84B-E538-CF75-4E5C6646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59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AC6538C-1F1C-A2AD-F7FC-05EA8782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7BEC9A-8BD1-3DC1-554E-50C327F0A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E853EF-AF9D-75E6-B455-65B8AF7FF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1468D-93EB-46AF-AB69-C67B41ED8DCA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D4CEAA-F17E-3D76-9C32-38FB521B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B5D37B-91CD-20D2-FAEF-867C67B95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5EE32-867B-4879-8F93-50DA39D476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2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eeexplore.ieee.org/document/9328561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BSN.2010.5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B.2012.218853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.wikipedia.org/zh-tw/%E6%9E%97%E9%80%B2%E7%87%88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11998" y="5341774"/>
            <a:ext cx="218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報告者：張詠翔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黃奕瑋</a:t>
            </a:r>
            <a:endParaRPr lang="zh-CN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4653446" y="5375998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3307040" y="5419945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187160" y="1859340"/>
            <a:ext cx="781767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6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生醫訊號處理概論</a:t>
            </a:r>
            <a:endParaRPr lang="en-US" altLang="zh-TW" sz="6000" spc="6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  <a:p>
            <a:pPr algn="ctr"/>
            <a:r>
              <a:rPr lang="zh-TW" altLang="en-US" sz="3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期中報告</a:t>
            </a:r>
            <a:endParaRPr lang="zh-CN" altLang="en-US" sz="3600" spc="6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2762075" y="5228357"/>
            <a:ext cx="7753232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文本框 99">
            <a:extLst>
              <a:ext uri="{FF2B5EF4-FFF2-40B4-BE49-F238E27FC236}">
                <a16:creationId xmlns:a16="http://schemas.microsoft.com/office/drawing/2014/main" id="{F52AC2A3-3015-0BD2-D6F0-71123962FDAE}"/>
              </a:ext>
            </a:extLst>
          </p:cNvPr>
          <p:cNvSpPr txBox="1"/>
          <p:nvPr/>
        </p:nvSpPr>
        <p:spPr>
          <a:xfrm>
            <a:off x="815428" y="3616375"/>
            <a:ext cx="10561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EEG-based Brain-Computer Interfaces (BCIs): A Survey of Recent Studies on Signal Sensing Technologies and Computational Intelligence Approaches and Their Applications </a:t>
            </a:r>
            <a:endParaRPr lang="zh-CN" altLang="en-US" sz="2800" b="1" spc="100" dirty="0">
              <a:solidFill>
                <a:schemeClr val="tx1">
                  <a:lumMod val="95000"/>
                  <a:lumOff val="5000"/>
                </a:schemeClr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67CED3-3CA3-445D-F546-A140F1D28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7" y="698451"/>
            <a:ext cx="4078596" cy="1057413"/>
          </a:xfrm>
          <a:prstGeom prst="rect">
            <a:avLst/>
          </a:prstGeom>
        </p:spPr>
      </p:pic>
      <p:pic>
        <p:nvPicPr>
          <p:cNvPr id="2050" name="Picture 2" descr="應修科目及學分表(大學部)">
            <a:extLst>
              <a:ext uri="{FF2B5EF4-FFF2-40B4-BE49-F238E27FC236}">
                <a16:creationId xmlns:a16="http://schemas.microsoft.com/office/drawing/2014/main" id="{29F0499F-5665-E767-1D09-816661F3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137" y="0"/>
            <a:ext cx="2256817" cy="22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">
            <a:extLst>
              <a:ext uri="{FF2B5EF4-FFF2-40B4-BE49-F238E27FC236}">
                <a16:creationId xmlns:a16="http://schemas.microsoft.com/office/drawing/2014/main" id="{F995EA7D-A983-0922-C3C9-609640E5B3B1}"/>
              </a:ext>
            </a:extLst>
          </p:cNvPr>
          <p:cNvSpPr txBox="1"/>
          <p:nvPr/>
        </p:nvSpPr>
        <p:spPr>
          <a:xfrm>
            <a:off x="6838614" y="5357138"/>
            <a:ext cx="245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指導老師：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Dr.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紀虹名</a:t>
            </a:r>
            <a:endParaRPr lang="zh-CN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A1A6ACC-037D-F501-3D5A-C2D9E946EA3F}"/>
              </a:ext>
            </a:extLst>
          </p:cNvPr>
          <p:cNvSpPr>
            <a:spLocks noEditPoints="1"/>
          </p:cNvSpPr>
          <p:nvPr/>
        </p:nvSpPr>
        <p:spPr bwMode="auto">
          <a:xfrm>
            <a:off x="6633656" y="5435309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CBFC1D-C0EC-A0D6-0729-5E34317883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57413" y="843175"/>
            <a:ext cx="2790393" cy="8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 animBg="1"/>
      <p:bldP spid="76" grpId="0"/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文字, 計算機, 行動電話, 藝術 的圖片&#10;&#10;自動產生的描述">
            <a:extLst>
              <a:ext uri="{FF2B5EF4-FFF2-40B4-BE49-F238E27FC236}">
                <a16:creationId xmlns:a16="http://schemas.microsoft.com/office/drawing/2014/main" id="{24F4ED08-4AEF-8C27-761F-82BAC738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158" y="1356444"/>
            <a:ext cx="4223252" cy="429669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06D08F-1233-6721-2DF5-0D9AC12C1A5B}"/>
              </a:ext>
            </a:extLst>
          </p:cNvPr>
          <p:cNvSpPr txBox="1"/>
          <p:nvPr/>
        </p:nvSpPr>
        <p:spPr>
          <a:xfrm>
            <a:off x="7179991" y="9613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Fig. 3. Block diagram of wireless BSN</a:t>
            </a:r>
            <a:endParaRPr lang="zh-TW" altLang="en-US" dirty="0"/>
          </a:p>
        </p:txBody>
      </p:sp>
      <p:sp>
        <p:nvSpPr>
          <p:cNvPr id="18" name="文本框 38">
            <a:extLst>
              <a:ext uri="{FF2B5EF4-FFF2-40B4-BE49-F238E27FC236}">
                <a16:creationId xmlns:a16="http://schemas.microsoft.com/office/drawing/2014/main" id="{106FBBA3-E90F-FFE9-74C7-36F32108D34B}"/>
              </a:ext>
            </a:extLst>
          </p:cNvPr>
          <p:cNvSpPr txBox="1"/>
          <p:nvPr/>
        </p:nvSpPr>
        <p:spPr>
          <a:xfrm>
            <a:off x="640080" y="426234"/>
            <a:ext cx="5903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Advances in Sensing Technologies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3" name="文本框 38">
            <a:extLst>
              <a:ext uri="{FF2B5EF4-FFF2-40B4-BE49-F238E27FC236}">
                <a16:creationId xmlns:a16="http://schemas.microsoft.com/office/drawing/2014/main" id="{24233FE6-B21C-4ADC-7827-A4B896C6FAA9}"/>
              </a:ext>
            </a:extLst>
          </p:cNvPr>
          <p:cNvSpPr txBox="1"/>
          <p:nvPr/>
        </p:nvSpPr>
        <p:spPr>
          <a:xfrm>
            <a:off x="484237" y="173268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-An overview of EEG sensors/devices-</a:t>
            </a:r>
            <a:endParaRPr lang="zh-CN" altLang="en-US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9C1E0B-C3B0-D536-3764-2C97E7BB9111}"/>
              </a:ext>
            </a:extLst>
          </p:cNvPr>
          <p:cNvSpPr/>
          <p:nvPr/>
        </p:nvSpPr>
        <p:spPr>
          <a:xfrm>
            <a:off x="535670" y="6457883"/>
            <a:ext cx="11234798" cy="1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11B6A0-D3E0-44DB-D3F6-4CD192E2C684}"/>
              </a:ext>
            </a:extLst>
          </p:cNvPr>
          <p:cNvSpPr txBox="1"/>
          <p:nvPr/>
        </p:nvSpPr>
        <p:spPr>
          <a:xfrm>
            <a:off x="0" y="6244386"/>
            <a:ext cx="9503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[1]</a:t>
            </a:r>
            <a:r>
              <a:rPr lang="en-US" altLang="zh-TW" sz="1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Chi et al., "Wireless Non-contact EEG/ECG Electrodes for Body Sensor Networks," 2010 International Conference on Body Sensor Networks, 2010, pp. 297-301, </a:t>
            </a:r>
            <a:r>
              <a:rPr lang="en-US" altLang="zh-TW" sz="1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doi</a:t>
            </a:r>
            <a:r>
              <a:rPr lang="en-US" altLang="zh-TW" sz="1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en-US" altLang="zh-TW" sz="10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10.1109/BSN.2010.52</a:t>
            </a:r>
            <a:r>
              <a:rPr lang="en-US" altLang="zh-TW" sz="1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1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17866C3-4AED-B7A4-6FE4-F0E0EA89DE1B}"/>
              </a:ext>
            </a:extLst>
          </p:cNvPr>
          <p:cNvSpPr txBox="1"/>
          <p:nvPr/>
        </p:nvSpPr>
        <p:spPr>
          <a:xfrm>
            <a:off x="11801791" y="64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15AA714-C541-61DC-23A9-06DF1AFD2C3B}"/>
              </a:ext>
            </a:extLst>
          </p:cNvPr>
          <p:cNvSpPr txBox="1"/>
          <p:nvPr/>
        </p:nvSpPr>
        <p:spPr>
          <a:xfrm>
            <a:off x="185311" y="2102017"/>
            <a:ext cx="6312597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Dry sensor technology</a:t>
            </a:r>
            <a:endParaRPr lang="en-US" altLang="zh-TW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major advantages for dry sensors, compared with wet counterparts, is that it </a:t>
            </a:r>
            <a:r>
              <a:rPr lang="en-US" altLang="zh-TW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substantially enhances system usability</a:t>
            </a:r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the headset is very </a:t>
            </a:r>
            <a:r>
              <a:rPr lang="en-US" altLang="zh-TW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wear and remove</a:t>
            </a:r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even allows skilled users to wear it by themselves in a short time.</a:t>
            </a:r>
          </a:p>
          <a:p>
            <a:pPr marL="723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altLang="zh-TW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 et al. </a:t>
            </a:r>
            <a:r>
              <a:rPr lang="en-US" altLang="zh-TW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developed a </a:t>
            </a:r>
            <a:r>
              <a:rPr lang="en-US" altLang="zh-TW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integrated sensor </a:t>
            </a:r>
            <a:r>
              <a:rPr lang="en-US" altLang="zh-TW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controlling the sensitive input node</a:t>
            </a:r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TW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attain prominent input impedance</a:t>
            </a:r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with a complete shield of </a:t>
            </a:r>
            <a:r>
              <a:rPr lang="en-US" altLang="zh-TW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input node </a:t>
            </a:r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active transistor, bond-pads, to the specially built chip package.</a:t>
            </a:r>
          </a:p>
        </p:txBody>
      </p:sp>
    </p:spTree>
    <p:extLst>
      <p:ext uri="{BB962C8B-B14F-4D97-AF65-F5344CB8AC3E}">
        <p14:creationId xmlns:p14="http://schemas.microsoft.com/office/powerpoint/2010/main" val="28486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50A280-CB26-0654-8677-D3AA366CE6BB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09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 4. lists </a:t>
            </a:r>
            <a:r>
              <a:rPr lang="en-US" altLang="zh-TW" sz="2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21 products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altLang="zh-TW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 brands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altLang="zh-TW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eight attributes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providing a </a:t>
            </a:r>
            <a:r>
              <a:rPr lang="en-US" altLang="zh-TW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basic overview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EEG headsets.</a:t>
            </a:r>
          </a:p>
        </p:txBody>
      </p:sp>
      <p:pic>
        <p:nvPicPr>
          <p:cNvPr id="8" name="圖片 7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2B15A5BE-6EC9-9006-430B-A7F125301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243" y="2726636"/>
            <a:ext cx="3663580" cy="3489561"/>
          </a:xfrm>
          <a:prstGeom prst="rect">
            <a:avLst/>
          </a:prstGeom>
        </p:spPr>
      </p:pic>
      <p:pic>
        <p:nvPicPr>
          <p:cNvPr id="7" name="圖片 6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328FE823-0603-9A6C-AFD8-FCA83396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3737"/>
            <a:ext cx="8031115" cy="23691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F4179EB-1E42-635B-74C1-2907AC6ED0CD}"/>
              </a:ext>
            </a:extLst>
          </p:cNvPr>
          <p:cNvSpPr txBox="1"/>
          <p:nvPr/>
        </p:nvSpPr>
        <p:spPr>
          <a:xfrm>
            <a:off x="1601198" y="5738862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Fig. 4. Commercialized EEG devices for BCI applications</a:t>
            </a:r>
            <a:endParaRPr lang="zh-TW" altLang="en-US" dirty="0"/>
          </a:p>
        </p:txBody>
      </p:sp>
      <p:sp>
        <p:nvSpPr>
          <p:cNvPr id="11" name="文本框 38">
            <a:extLst>
              <a:ext uri="{FF2B5EF4-FFF2-40B4-BE49-F238E27FC236}">
                <a16:creationId xmlns:a16="http://schemas.microsoft.com/office/drawing/2014/main" id="{DFE65C7E-98EE-275C-4BDD-B936539811A5}"/>
              </a:ext>
            </a:extLst>
          </p:cNvPr>
          <p:cNvSpPr txBox="1"/>
          <p:nvPr/>
        </p:nvSpPr>
        <p:spPr>
          <a:xfrm>
            <a:off x="127419" y="583610"/>
            <a:ext cx="5903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Advances in Sensing Technologies</a:t>
            </a:r>
            <a:endParaRPr lang="zh-CN" altLang="en-US" sz="36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2" name="文本框 38">
            <a:extLst>
              <a:ext uri="{FF2B5EF4-FFF2-40B4-BE49-F238E27FC236}">
                <a16:creationId xmlns:a16="http://schemas.microsoft.com/office/drawing/2014/main" id="{599786F6-1437-1777-7D0D-CC387D2BBC57}"/>
              </a:ext>
            </a:extLst>
          </p:cNvPr>
          <p:cNvSpPr txBox="1"/>
          <p:nvPr/>
        </p:nvSpPr>
        <p:spPr>
          <a:xfrm>
            <a:off x="-470795" y="1910349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-Commercialized EEG devices-</a:t>
            </a:r>
            <a:endParaRPr lang="zh-CN" altLang="en-US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A8A6B95-C957-CCCF-DD17-BDFA68AB513A}"/>
              </a:ext>
            </a:extLst>
          </p:cNvPr>
          <p:cNvSpPr txBox="1"/>
          <p:nvPr/>
        </p:nvSpPr>
        <p:spPr>
          <a:xfrm>
            <a:off x="11801791" y="64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684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473569" y="4002467"/>
            <a:ext cx="5787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Signal Enhancement and Online Processing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509B1A-D0BA-690E-5569-10894E500FA2}"/>
              </a:ext>
            </a:extLst>
          </p:cNvPr>
          <p:cNvSpPr txBox="1"/>
          <p:nvPr/>
        </p:nvSpPr>
        <p:spPr>
          <a:xfrm>
            <a:off x="148127" y="2886179"/>
            <a:ext cx="5126477" cy="2507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a broad category of unsupervised learning algorithms for signal enhancement, </a:t>
            </a:r>
            <a:r>
              <a:rPr lang="en-US" altLang="zh-TW" sz="2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Blind Source Separation</a:t>
            </a: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(BSS) estimates original sources and parameters of a mixing system and </a:t>
            </a:r>
            <a:r>
              <a:rPr lang="en-US" altLang="zh-TW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removes the artefact signals</a:t>
            </a: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such as </a:t>
            </a:r>
            <a:r>
              <a:rPr lang="en-US" altLang="zh-TW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eye blinks and movement</a:t>
            </a: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-US" altLang="zh-TW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muscle artefacts</a:t>
            </a: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38FEF5AE-D6F0-4CAF-26D0-06ED0A78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950" y="1638358"/>
            <a:ext cx="6576923" cy="401192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E35F7C8-9F70-82DF-82E6-03F3FDE64B78}"/>
              </a:ext>
            </a:extLst>
          </p:cNvPr>
          <p:cNvSpPr txBox="1"/>
          <p:nvPr/>
        </p:nvSpPr>
        <p:spPr>
          <a:xfrm>
            <a:off x="6485616" y="573016"/>
            <a:ext cx="5238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Fig. 5. Comparison of the advantages and disadvantages of various artifact removal techniques </a:t>
            </a:r>
            <a:r>
              <a:rPr lang="en-US" altLang="zh-TW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[2]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191AE77-6C65-781F-8F8F-C52FE624F810}"/>
              </a:ext>
            </a:extLst>
          </p:cNvPr>
          <p:cNvSpPr txBox="1"/>
          <p:nvPr/>
        </p:nvSpPr>
        <p:spPr>
          <a:xfrm>
            <a:off x="47607" y="6270992"/>
            <a:ext cx="6399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[2] </a:t>
            </a:r>
            <a:r>
              <a:rPr lang="en-US" altLang="zh-TW" sz="1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Sweeney et al., "Artifact Removal in Physiological Signals—Practices and Possibilities," in IEEE Transactions on Information Technology in Biomedicine, vol. 16, no. 3, pp. 488-500, 2012, </a:t>
            </a:r>
            <a:r>
              <a:rPr lang="en-US" altLang="zh-TW" sz="1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doi</a:t>
            </a:r>
            <a:r>
              <a:rPr lang="en-US" altLang="zh-TW" sz="1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en-US" altLang="zh-TW" sz="10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10.1109/TITB.2012.2188536</a:t>
            </a:r>
            <a:r>
              <a:rPr lang="en-US" altLang="zh-TW" sz="1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1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本框 38">
            <a:extLst>
              <a:ext uri="{FF2B5EF4-FFF2-40B4-BE49-F238E27FC236}">
                <a16:creationId xmlns:a16="http://schemas.microsoft.com/office/drawing/2014/main" id="{0407B80D-CAF6-B273-D4AB-354E5323E8BA}"/>
              </a:ext>
            </a:extLst>
          </p:cNvPr>
          <p:cNvSpPr txBox="1"/>
          <p:nvPr/>
        </p:nvSpPr>
        <p:spPr>
          <a:xfrm>
            <a:off x="-18349" y="506354"/>
            <a:ext cx="5903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Signal Enhancement and Online Processing</a:t>
            </a:r>
          </a:p>
        </p:txBody>
      </p:sp>
      <p:sp>
        <p:nvSpPr>
          <p:cNvPr id="14" name="文本框 38">
            <a:extLst>
              <a:ext uri="{FF2B5EF4-FFF2-40B4-BE49-F238E27FC236}">
                <a16:creationId xmlns:a16="http://schemas.microsoft.com/office/drawing/2014/main" id="{89F123FB-8638-A1BE-9D77-933FA9532A0A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-Artefact handling-</a:t>
            </a:r>
            <a:endParaRPr lang="zh-CN" altLang="en-US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0E7347-1BA4-4ACC-46A2-1372EF7A3C16}"/>
              </a:ext>
            </a:extLst>
          </p:cNvPr>
          <p:cNvSpPr txBox="1"/>
          <p:nvPr/>
        </p:nvSpPr>
        <p:spPr>
          <a:xfrm>
            <a:off x="11801791" y="64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8">
            <a:extLst>
              <a:ext uri="{FF2B5EF4-FFF2-40B4-BE49-F238E27FC236}">
                <a16:creationId xmlns:a16="http://schemas.microsoft.com/office/drawing/2014/main" id="{F678A9A7-496D-D7EB-0619-17EAE604D01B}"/>
              </a:ext>
            </a:extLst>
          </p:cNvPr>
          <p:cNvSpPr txBox="1"/>
          <p:nvPr/>
        </p:nvSpPr>
        <p:spPr>
          <a:xfrm>
            <a:off x="-18349" y="506354"/>
            <a:ext cx="5903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Signal Enhancement and Online Processing</a:t>
            </a: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E81D93AD-2E60-134D-4CDC-60464B15B487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-Eye blinks and movements-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DFD0D3F-CE7C-8665-886F-E19829267031}"/>
              </a:ext>
            </a:extLst>
          </p:cNvPr>
          <p:cNvSpPr txBox="1"/>
          <p:nvPr/>
        </p:nvSpPr>
        <p:spPr>
          <a:xfrm>
            <a:off x="166133" y="2454919"/>
            <a:ext cx="114380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Eye blinks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movements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are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common artefacts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EEG data.</a:t>
            </a:r>
          </a:p>
          <a:p>
            <a:pPr algn="just"/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953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Artefact subspace reconstruction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(ASR) is used for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removing large-amplitude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or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transient artefacts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but it has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limitations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single-channel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 recordings.</a:t>
            </a:r>
          </a:p>
          <a:p>
            <a:pPr marL="895350" indent="-285750" algn="just">
              <a:buFont typeface="Wingdings" panose="05000000000000000000" pitchFamily="2" charset="2"/>
              <a:buChar char="Ø"/>
            </a:pP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953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ICA-based mechanisms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 complement ASR for cleaning EEG signals and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effectively remove eye artefacts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214D05-0D1B-DCDA-755C-7915547E2BA5}"/>
              </a:ext>
            </a:extLst>
          </p:cNvPr>
          <p:cNvSpPr txBox="1"/>
          <p:nvPr/>
        </p:nvSpPr>
        <p:spPr>
          <a:xfrm>
            <a:off x="11801791" y="64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365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F4AACBC2-FB5B-3A86-2616-5964A8D9C4B6}"/>
              </a:ext>
            </a:extLst>
          </p:cNvPr>
          <p:cNvSpPr txBox="1"/>
          <p:nvPr/>
        </p:nvSpPr>
        <p:spPr>
          <a:xfrm>
            <a:off x="-18349" y="3337388"/>
            <a:ext cx="12191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Various techniques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including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EEMD-CCA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BSS-CCA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and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IVA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are used to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remove muscle artefacts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952500" indent="-342900" algn="just">
              <a:buFont typeface="Wingdings" panose="05000000000000000000" pitchFamily="2" charset="2"/>
              <a:buChar char="Ø"/>
            </a:pP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9525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sz="24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combination of methods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such as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BSS-CCA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followed by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spectral-slope rejection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IVA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can be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effective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removing muscle artefacts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AC714D-BC7A-D77B-42D0-FB150D275A18}"/>
              </a:ext>
            </a:extLst>
          </p:cNvPr>
          <p:cNvSpPr txBox="1"/>
          <p:nvPr/>
        </p:nvSpPr>
        <p:spPr>
          <a:xfrm>
            <a:off x="5879141" y="5800405"/>
            <a:ext cx="62243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EEMD-CCA</a:t>
            </a:r>
            <a:r>
              <a:rPr lang="en-US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Combination of the ensembled empirical mode decomposition (EEMD) and Canonical Correlation Analysis (CCA).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2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BSS-CCA</a:t>
            </a:r>
            <a:r>
              <a:rPr lang="en-US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Combination of the BSS and CCA.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2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IVA</a:t>
            </a:r>
            <a:r>
              <a:rPr lang="en-US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Independent vector analysis.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本框 38">
            <a:extLst>
              <a:ext uri="{FF2B5EF4-FFF2-40B4-BE49-F238E27FC236}">
                <a16:creationId xmlns:a16="http://schemas.microsoft.com/office/drawing/2014/main" id="{75EFB85C-18FB-ED52-3C3D-A82BC347C103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-Muscle artefacts-</a:t>
            </a:r>
          </a:p>
        </p:txBody>
      </p:sp>
      <p:sp>
        <p:nvSpPr>
          <p:cNvPr id="14" name="文本框 38">
            <a:extLst>
              <a:ext uri="{FF2B5EF4-FFF2-40B4-BE49-F238E27FC236}">
                <a16:creationId xmlns:a16="http://schemas.microsoft.com/office/drawing/2014/main" id="{0FABB8D2-D67F-E4B5-13CF-EDF076C7C3A6}"/>
              </a:ext>
            </a:extLst>
          </p:cNvPr>
          <p:cNvSpPr txBox="1"/>
          <p:nvPr/>
        </p:nvSpPr>
        <p:spPr>
          <a:xfrm>
            <a:off x="-18349" y="506354"/>
            <a:ext cx="5903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Signal Enhancement and Online Processing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825B8DD-2F42-B68D-8F9A-51E6129AFBE3}"/>
              </a:ext>
            </a:extLst>
          </p:cNvPr>
          <p:cNvSpPr txBox="1"/>
          <p:nvPr/>
        </p:nvSpPr>
        <p:spPr>
          <a:xfrm>
            <a:off x="11801791" y="64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807491C-05D4-D788-F074-C88E5EF6DEE2}"/>
              </a:ext>
            </a:extLst>
          </p:cNvPr>
          <p:cNvSpPr txBox="1"/>
          <p:nvPr/>
        </p:nvSpPr>
        <p:spPr>
          <a:xfrm>
            <a:off x="284258" y="2369207"/>
            <a:ext cx="10493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Muscle artefacts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EEG data can result from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muscle contractions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stretches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near the recording sites.</a:t>
            </a:r>
          </a:p>
        </p:txBody>
      </p:sp>
    </p:spTree>
    <p:extLst>
      <p:ext uri="{BB962C8B-B14F-4D97-AF65-F5344CB8AC3E}">
        <p14:creationId xmlns:p14="http://schemas.microsoft.com/office/powerpoint/2010/main" val="161676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028629" y="4002467"/>
            <a:ext cx="908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8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8">
            <a:extLst>
              <a:ext uri="{FF2B5EF4-FFF2-40B4-BE49-F238E27FC236}">
                <a16:creationId xmlns:a16="http://schemas.microsoft.com/office/drawing/2014/main" id="{925A4923-2577-C065-A006-F55960D12D8C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-Machine Learning-</a:t>
            </a: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B998D459-E16A-13ED-7802-ADC51D293427}"/>
              </a:ext>
            </a:extLst>
          </p:cNvPr>
          <p:cNvSpPr txBox="1"/>
          <p:nvPr/>
        </p:nvSpPr>
        <p:spPr>
          <a:xfrm>
            <a:off x="-18349" y="506354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E036D8-8FC0-7822-14EA-5BC37435B706}"/>
              </a:ext>
            </a:extLst>
          </p:cNvPr>
          <p:cNvSpPr txBox="1"/>
          <p:nvPr/>
        </p:nvSpPr>
        <p:spPr>
          <a:xfrm>
            <a:off x="347049" y="2598003"/>
            <a:ext cx="107424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Machine learning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tasks are generally classified into several models, such as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supervised learning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unsupervised learning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BFD23E-BD9C-3A86-5A13-C642C9543C2C}"/>
              </a:ext>
            </a:extLst>
          </p:cNvPr>
          <p:cNvSpPr txBox="1"/>
          <p:nvPr/>
        </p:nvSpPr>
        <p:spPr>
          <a:xfrm>
            <a:off x="881035" y="3925110"/>
            <a:ext cx="108968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Performing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machine learning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requires to create a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model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for training purpose.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EEG-based BCI applications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various types of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models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have been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used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developed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for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machine learning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74258CB-2624-88CA-5D65-F91905BE721D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325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FE5626E-8CE7-95FC-5651-30023F0DCEF1}"/>
              </a:ext>
            </a:extLst>
          </p:cNvPr>
          <p:cNvSpPr txBox="1"/>
          <p:nvPr/>
        </p:nvSpPr>
        <p:spPr>
          <a:xfrm>
            <a:off x="5595836" y="1706683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the last ten years, the leading families of models used in BCIs include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linear classifiers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neural networks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non-linear Bayesian classifiers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nearest </a:t>
            </a:r>
            <a:r>
              <a:rPr lang="en-US" altLang="zh-TW" sz="1800" b="1" kern="1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neighbour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classifiers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classifier combinations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F31510-4910-522F-CD93-2FEAE718FD72}"/>
              </a:ext>
            </a:extLst>
          </p:cNvPr>
          <p:cNvSpPr txBox="1"/>
          <p:nvPr/>
        </p:nvSpPr>
        <p:spPr>
          <a:xfrm>
            <a:off x="265079" y="3392205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linear classifiers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such as Linear Discriminant Analysis (LDA)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Regularized LDA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and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Support Vector Machine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(SVM), classify discriminant EEG patterns using linear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decision boundaries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between feature vectors for each class.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FFD656-326B-F1E2-401A-484323351227}"/>
              </a:ext>
            </a:extLst>
          </p:cNvPr>
          <p:cNvSpPr txBox="1"/>
          <p:nvPr/>
        </p:nvSpPr>
        <p:spPr>
          <a:xfrm>
            <a:off x="5595836" y="4800728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terms of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neural networks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they assemble layered human neurons to approximate any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nonlinear decision boundaries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where the most common type in BCI applications is the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Multilayer Perceptron (MLP)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that typically uses only one or two hidden layers.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5953FAB6-2F20-D003-975A-16EA2877B7CD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-Machine Learning-</a:t>
            </a: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BC2A0DAD-280C-02FC-1222-DA1B0428957E}"/>
              </a:ext>
            </a:extLst>
          </p:cNvPr>
          <p:cNvSpPr txBox="1"/>
          <p:nvPr/>
        </p:nvSpPr>
        <p:spPr>
          <a:xfrm>
            <a:off x="-18349" y="506354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E16798-B421-8F9A-E3DA-2807FD6F1187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5541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68386EF-24CD-C3D9-F2D7-6EA5366EDE5E}"/>
              </a:ext>
            </a:extLst>
          </p:cNvPr>
          <p:cNvSpPr txBox="1"/>
          <p:nvPr/>
        </p:nvSpPr>
        <p:spPr>
          <a:xfrm>
            <a:off x="508268" y="2586835"/>
            <a:ext cx="108633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Considering the physical distances of EEG patterns, the nearest 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neighbour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classifier, such as the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 nearest </a:t>
            </a:r>
            <a:r>
              <a:rPr lang="en-US" altLang="zh-TW" sz="2400" b="1" kern="1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neighbour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kNN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algorithm, proposes to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assign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 class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the EEG patterns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based on its nearest 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neighbour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4C932E-D23A-D64D-3177-1C7D6CF0478A}"/>
              </a:ext>
            </a:extLst>
          </p:cNvPr>
          <p:cNvSpPr txBox="1"/>
          <p:nvPr/>
        </p:nvSpPr>
        <p:spPr>
          <a:xfrm>
            <a:off x="508268" y="4667316"/>
            <a:ext cx="11019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Finally,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classifier combinations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are combining the outputs of multiple above classifiers or training them in a way that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maximizes their complementarity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3D32A86C-8E27-F108-93A3-4010EA86255C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-Machine Learning-</a:t>
            </a: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136279E3-FADB-72ED-4EF9-C76190F3D5E3}"/>
              </a:ext>
            </a:extLst>
          </p:cNvPr>
          <p:cNvSpPr txBox="1"/>
          <p:nvPr/>
        </p:nvSpPr>
        <p:spPr>
          <a:xfrm>
            <a:off x="-18349" y="506354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AA5B9D-A9DD-5CEB-CCB3-C5404267AF1C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80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1EF538-1722-4A25-88B8-8C4A1C24F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O92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A8DC0-2911-44ED-9EEF-155B12BCB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rgbClr val="EBEEF2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D28D3C-37C5-457B-839A-75219D616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015F1567-D646-1296-4488-3BCE4A930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" t="4331" r="1381" b="4847"/>
          <a:stretch/>
        </p:blipFill>
        <p:spPr>
          <a:xfrm>
            <a:off x="77824" y="1504056"/>
            <a:ext cx="10411261" cy="274462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40836DD-2051-6081-DB9D-E1661D1E3701}"/>
              </a:ext>
            </a:extLst>
          </p:cNvPr>
          <p:cNvSpPr txBox="1"/>
          <p:nvPr/>
        </p:nvSpPr>
        <p:spPr>
          <a:xfrm>
            <a:off x="1814860" y="209432"/>
            <a:ext cx="85622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/>
              <a:t>Preliminary Introduction</a:t>
            </a:r>
            <a:endParaRPr lang="zh-TW" altLang="en-US" sz="6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443BB6-DE54-340E-2202-76BD7F685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5" t="3092" r="4005" b="5544"/>
          <a:stretch/>
        </p:blipFill>
        <p:spPr>
          <a:xfrm>
            <a:off x="1945269" y="3968885"/>
            <a:ext cx="10246731" cy="28891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4E13E54-AC25-CA45-EDCB-10367AE95E36}"/>
              </a:ext>
            </a:extLst>
          </p:cNvPr>
          <p:cNvSpPr txBox="1"/>
          <p:nvPr/>
        </p:nvSpPr>
        <p:spPr>
          <a:xfrm>
            <a:off x="7292999" y="27989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林進燈</a:t>
            </a:r>
            <a:endParaRPr lang="zh-TW" altLang="zh-TW" b="0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62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66BB7B3-F4B0-EC71-2891-4E8DDF0CF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52"/>
          <a:stretch/>
        </p:blipFill>
        <p:spPr>
          <a:xfrm>
            <a:off x="6424761" y="1429966"/>
            <a:ext cx="5767240" cy="542803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0E856C3-98F5-6F1E-7BD2-2D955270E1B3}"/>
              </a:ext>
            </a:extLst>
          </p:cNvPr>
          <p:cNvSpPr txBox="1"/>
          <p:nvPr/>
        </p:nvSpPr>
        <p:spPr>
          <a:xfrm>
            <a:off x="0" y="3174487"/>
            <a:ext cx="70330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Additionally, to apply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machine learning algorithms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EEG data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we need to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pre-process EEG signals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extract features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from the raw data, such as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frequency band power features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connectivity features between two channels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本框 38">
            <a:extLst>
              <a:ext uri="{FF2B5EF4-FFF2-40B4-BE49-F238E27FC236}">
                <a16:creationId xmlns:a16="http://schemas.microsoft.com/office/drawing/2014/main" id="{3D47FE7C-6B63-BA49-AE8D-BCCE19581614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-Machine Learning-</a:t>
            </a: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0CA52242-6426-52A6-13EC-CE89A579C4DD}"/>
              </a:ext>
            </a:extLst>
          </p:cNvPr>
          <p:cNvSpPr txBox="1"/>
          <p:nvPr/>
        </p:nvSpPr>
        <p:spPr>
          <a:xfrm>
            <a:off x="-18349" y="506354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4DC9B8-76F4-A78E-A8A0-D716F8FCB1B1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9721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8">
            <a:extLst>
              <a:ext uri="{FF2B5EF4-FFF2-40B4-BE49-F238E27FC236}">
                <a16:creationId xmlns:a16="http://schemas.microsoft.com/office/drawing/2014/main" id="{67BF9D1C-8C2B-4566-E76B-5B188B8CEAAD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-Deep Learning(CNN)-</a:t>
            </a: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A0BE2353-33EB-8440-EC95-83099E1A53CD}"/>
              </a:ext>
            </a:extLst>
          </p:cNvPr>
          <p:cNvSpPr txBox="1"/>
          <p:nvPr/>
        </p:nvSpPr>
        <p:spPr>
          <a:xfrm>
            <a:off x="-18349" y="506354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943F71-FE37-638A-0AF6-CAEF792E77D2}"/>
              </a:ext>
            </a:extLst>
          </p:cNvPr>
          <p:cNvSpPr txBox="1"/>
          <p:nvPr/>
        </p:nvSpPr>
        <p:spPr>
          <a:xfrm>
            <a:off x="412210" y="2504152"/>
            <a:ext cx="10231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Deep learning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 specific family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machine learning algorithms in which features, and the classifier are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jointly learned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directly from data.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B8042DC-3F3F-91F6-6496-11AFCCB716F3}"/>
              </a:ext>
            </a:extLst>
          </p:cNvPr>
          <p:cNvSpPr txBox="1"/>
          <p:nvPr/>
        </p:nvSpPr>
        <p:spPr>
          <a:xfrm>
            <a:off x="1315666" y="3555460"/>
            <a:ext cx="8966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representative architectures of deep learning include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Convolutional Neural Networks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(CNN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), Generative Adversarial Network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(GAN),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Recurrent Neural Networks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(RNN), and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broad Deep Neural networks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(DNN).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CB48AD-948F-0D92-B648-03290C660B92}"/>
              </a:ext>
            </a:extLst>
          </p:cNvPr>
          <p:cNvSpPr txBox="1"/>
          <p:nvPr/>
        </p:nvSpPr>
        <p:spPr>
          <a:xfrm>
            <a:off x="1315665" y="4883767"/>
            <a:ext cx="8966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BCI applications,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deep learning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has been applied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broadly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compared with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machine learning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technology mainly because currently most machine learning research concentrates on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static data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is not the optimal method for accurately categorizing the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quickly changing brain signals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BC90D5-3701-E4FF-6AC0-E1B8FB076FC1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344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4EDFDA0-167E-3643-47C8-FDB2F46D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25" y="2259369"/>
            <a:ext cx="6161676" cy="459863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CEB345E-0CD0-F92F-662C-8AE87C12608D}"/>
              </a:ext>
            </a:extLst>
          </p:cNvPr>
          <p:cNvSpPr txBox="1"/>
          <p:nvPr/>
        </p:nvSpPr>
        <p:spPr>
          <a:xfrm>
            <a:off x="191237" y="2735140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nature of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CNNs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with stacked layers is to reduce input data to easily-identifiable formations with minimal loss, and distinctive spatial dependencies of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EEG patterns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could be captured by applying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CNN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C58266-F625-C021-ADF9-3A559A9F9DB5}"/>
              </a:ext>
            </a:extLst>
          </p:cNvPr>
          <p:cNvSpPr txBox="1"/>
          <p:nvPr/>
        </p:nvSpPr>
        <p:spPr>
          <a:xfrm>
            <a:off x="191237" y="4598631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addition to this, the recent five BCI applications employing CNNs in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fatigue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stress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sleep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motor imagery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(MI), and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emotional studies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are reviewed below.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EB820937-8ECE-70C7-AC18-23AE5B92FE67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-Deep Learning(CNN)-</a:t>
            </a: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34222E36-4868-F7AE-56BB-E950CB3D6A57}"/>
              </a:ext>
            </a:extLst>
          </p:cNvPr>
          <p:cNvSpPr txBox="1"/>
          <p:nvPr/>
        </p:nvSpPr>
        <p:spPr>
          <a:xfrm>
            <a:off x="-18349" y="506354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A4AC23F-28F3-29CA-C9B6-F76601A69CC8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8510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AC4C187-5238-B3FF-1757-682F3983F205}"/>
              </a:ext>
            </a:extLst>
          </p:cNvPr>
          <p:cNvSpPr txBox="1"/>
          <p:nvPr/>
        </p:nvSpPr>
        <p:spPr>
          <a:xfrm>
            <a:off x="5405337" y="1724784"/>
            <a:ext cx="60943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classification tasks, a substantial amount of real-world data is required for training machine learning and deep learning modules, and in some cases, there are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limitations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acquiring enough amount of real data or simply the investment of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time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human resources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could be too overwhelming.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2BA53D-8256-D477-AB33-02F85F338573}"/>
              </a:ext>
            </a:extLst>
          </p:cNvPr>
          <p:cNvSpPr txBox="1"/>
          <p:nvPr/>
        </p:nvSpPr>
        <p:spPr>
          <a:xfrm>
            <a:off x="214010" y="3715371"/>
            <a:ext cx="60943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Proposed in 2014 and becoming more active in recent years,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GAN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 mainly used data augmentation to address the question of how to generate artificial natural looking samples to mimic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real-world data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via implying generative models, so that unrevealed training data sample number could be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increased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CA6B0A-75AD-6681-F6F0-1EC1B24D0504}"/>
              </a:ext>
            </a:extLst>
          </p:cNvPr>
          <p:cNvSpPr txBox="1"/>
          <p:nvPr/>
        </p:nvSpPr>
        <p:spPr>
          <a:xfrm>
            <a:off x="5883612" y="5387205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the best of our knowledge, in contrast with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CNN,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GAN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was comparatively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less studied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BCIs. One major reason is that the feasibility of using </a:t>
            </a:r>
            <a:r>
              <a:rPr lang="en-US" altLang="zh-TW" sz="18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GAN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for generating time sequence data </a:t>
            </a:r>
            <a:r>
              <a:rPr lang="en-US" altLang="zh-TW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 yet to be fully evaluated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85BAAA72-B206-EA26-CE14-E2A8DB0CCB7E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-Deep Learning(GAN)-</a:t>
            </a: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F5180456-09B0-8A0A-415A-A5210FBE9146}"/>
              </a:ext>
            </a:extLst>
          </p:cNvPr>
          <p:cNvSpPr txBox="1"/>
          <p:nvPr/>
        </p:nvSpPr>
        <p:spPr>
          <a:xfrm>
            <a:off x="-18349" y="506354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668B997-0C42-B9AA-D043-78CACFAB09E4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955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64D9D27-93EF-537B-34FF-29FA3CD654FB}"/>
              </a:ext>
            </a:extLst>
          </p:cNvPr>
          <p:cNvSpPr txBox="1"/>
          <p:nvPr/>
        </p:nvSpPr>
        <p:spPr>
          <a:xfrm>
            <a:off x="431922" y="2641120"/>
            <a:ext cx="110856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Over the past several years, the research of the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framework in EEG-based BCIs has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increased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substantially with many studies showing that the results of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RNN-based methods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outperform a benchmark or other traditional algorithms or the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RNN combined with other deep neural networks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such as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CNN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optimize performance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046AD3-5BE7-86C5-AB76-7C2BF06DFB02}"/>
              </a:ext>
            </a:extLst>
          </p:cNvPr>
          <p:cNvSpPr txBox="1"/>
          <p:nvPr/>
        </p:nvSpPr>
        <p:spPr>
          <a:xfrm>
            <a:off x="431922" y="4790714"/>
            <a:ext cx="11085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RNN framework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has also been applied to </a:t>
            </a:r>
            <a:r>
              <a:rPr lang="en-US" altLang="zh-TW" sz="2400" b="1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other EEG-based tasks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such as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identifying individuals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hand motion identification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sleep staging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and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emotion recognition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E474218E-EAC5-9C96-6786-9E73E4524607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-Deep Learning(RNN)-</a:t>
            </a: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EBBA482D-5649-53F0-0420-D6C20AA7FAD2}"/>
              </a:ext>
            </a:extLst>
          </p:cNvPr>
          <p:cNvSpPr txBox="1"/>
          <p:nvPr/>
        </p:nvSpPr>
        <p:spPr>
          <a:xfrm>
            <a:off x="-18349" y="506354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0171000-48E1-1F0B-3ABA-7EBE7FBE400D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594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B2B4154-32A1-7714-EFE4-838CFE21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31" y="1763115"/>
            <a:ext cx="6691669" cy="509488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57B3B34-5BAA-2CBC-9509-8137F01944E4}"/>
              </a:ext>
            </a:extLst>
          </p:cNvPr>
          <p:cNvSpPr txBox="1"/>
          <p:nvPr/>
        </p:nvSpPr>
        <p:spPr>
          <a:xfrm>
            <a:off x="466344" y="2454919"/>
            <a:ext cx="50382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Other novel framework proposals based on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such as the 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spatial-temporal RNN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(STRNN) for feature learning integration from both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temporal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spatial information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of the signals, are also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being explored in recent years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本框 38">
            <a:extLst>
              <a:ext uri="{FF2B5EF4-FFF2-40B4-BE49-F238E27FC236}">
                <a16:creationId xmlns:a16="http://schemas.microsoft.com/office/drawing/2014/main" id="{6A8404CF-5555-7876-854C-6229AC653584}"/>
              </a:ext>
            </a:extLst>
          </p:cNvPr>
          <p:cNvSpPr txBox="1"/>
          <p:nvPr/>
        </p:nvSpPr>
        <p:spPr>
          <a:xfrm>
            <a:off x="-777175" y="189613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-Deep Learning(RNN)-</a:t>
            </a: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C5383BFB-14CD-FB23-79F4-811ECB57050F}"/>
              </a:ext>
            </a:extLst>
          </p:cNvPr>
          <p:cNvSpPr txBox="1"/>
          <p:nvPr/>
        </p:nvSpPr>
        <p:spPr>
          <a:xfrm>
            <a:off x="-18349" y="506354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E9869E-1042-0EA8-A21F-225A5221A57F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6424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3B6CAF71-C70B-337E-11BF-764928CA1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5" y="1647304"/>
            <a:ext cx="4742993" cy="35572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D99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一張含有 文字, 圖表, 設計 的圖片&#10;&#10;自動產生的描述">
            <a:extLst>
              <a:ext uri="{FF2B5EF4-FFF2-40B4-BE49-F238E27FC236}">
                <a16:creationId xmlns:a16="http://schemas.microsoft.com/office/drawing/2014/main" id="{C7E8AEB5-9BA7-F1DB-BC02-DF354879C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40" y="1605641"/>
            <a:ext cx="4728015" cy="3640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DE9D3F-432F-523B-DE0E-B43D21571286}"/>
              </a:ext>
            </a:extLst>
          </p:cNvPr>
          <p:cNvSpPr/>
          <p:nvPr/>
        </p:nvSpPr>
        <p:spPr>
          <a:xfrm>
            <a:off x="778213" y="4931923"/>
            <a:ext cx="2782110" cy="272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56EE7-4046-387A-7916-7E9AAEDD822C}"/>
              </a:ext>
            </a:extLst>
          </p:cNvPr>
          <p:cNvSpPr/>
          <p:nvPr/>
        </p:nvSpPr>
        <p:spPr>
          <a:xfrm>
            <a:off x="6417013" y="4837273"/>
            <a:ext cx="4728014" cy="408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C275B8-D323-4543-9F57-51D35B66B6A7}"/>
              </a:ext>
            </a:extLst>
          </p:cNvPr>
          <p:cNvSpPr txBox="1"/>
          <p:nvPr/>
        </p:nvSpPr>
        <p:spPr>
          <a:xfrm>
            <a:off x="6193279" y="4844658"/>
            <a:ext cx="6316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Fuzzy sets, fuzzy rules, and fuzzy integrals for interpretability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92B0E8-E70C-000E-A1EC-86344206C3C9}"/>
              </a:ext>
            </a:extLst>
          </p:cNvPr>
          <p:cNvSpPr txBox="1"/>
          <p:nvPr/>
        </p:nvSpPr>
        <p:spPr>
          <a:xfrm>
            <a:off x="2222086" y="4857076"/>
            <a:ext cx="296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Transfer Learning In BCI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CBF7D635-2C82-8025-ABCE-FB50FEB9D94D}"/>
              </a:ext>
            </a:extLst>
          </p:cNvPr>
          <p:cNvSpPr txBox="1"/>
          <p:nvPr/>
        </p:nvSpPr>
        <p:spPr>
          <a:xfrm>
            <a:off x="-777175" y="1273564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-Theory-</a:t>
            </a: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06F03A29-BBF4-3722-12DE-121E3EC7BAFE}"/>
              </a:ext>
            </a:extLst>
          </p:cNvPr>
          <p:cNvSpPr txBox="1"/>
          <p:nvPr/>
        </p:nvSpPr>
        <p:spPr>
          <a:xfrm>
            <a:off x="-18349" y="39429"/>
            <a:ext cx="75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BCI-based Healthcare Systems with AI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05206D-1D6D-99CB-20DE-3D7FA02AB81A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6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85043964-6947-7FC3-0B4C-AB5428D32B9F}"/>
              </a:ext>
            </a:extLst>
          </p:cNvPr>
          <p:cNvGrpSpPr/>
          <p:nvPr/>
        </p:nvGrpSpPr>
        <p:grpSpPr>
          <a:xfrm rot="5400000">
            <a:off x="73934" y="-844256"/>
            <a:ext cx="6365433" cy="1366210"/>
            <a:chOff x="0" y="2703348"/>
            <a:chExt cx="6365433" cy="1366210"/>
          </a:xfrm>
        </p:grpSpPr>
        <p:sp>
          <p:nvSpPr>
            <p:cNvPr id="5" name="椭圆 34">
              <a:extLst>
                <a:ext uri="{FF2B5EF4-FFF2-40B4-BE49-F238E27FC236}">
                  <a16:creationId xmlns:a16="http://schemas.microsoft.com/office/drawing/2014/main" id="{4A30210A-441F-DA78-7CC4-A81EB42ACE2A}"/>
                </a:ext>
              </a:extLst>
            </p:cNvPr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35">
              <a:extLst>
                <a:ext uri="{FF2B5EF4-FFF2-40B4-BE49-F238E27FC236}">
                  <a16:creationId xmlns:a16="http://schemas.microsoft.com/office/drawing/2014/main" id="{0D086EA1-2EF2-2851-D96E-0FC2345C8D9B}"/>
                </a:ext>
              </a:extLst>
            </p:cNvPr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任意多边形 36">
              <a:extLst>
                <a:ext uri="{FF2B5EF4-FFF2-40B4-BE49-F238E27FC236}">
                  <a16:creationId xmlns:a16="http://schemas.microsoft.com/office/drawing/2014/main" id="{8BC26E8E-1E40-CCCF-6FAE-328034051E26}"/>
                </a:ext>
              </a:extLst>
            </p:cNvPr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37">
              <a:extLst>
                <a:ext uri="{FF2B5EF4-FFF2-40B4-BE49-F238E27FC236}">
                  <a16:creationId xmlns:a16="http://schemas.microsoft.com/office/drawing/2014/main" id="{30E3F358-EF3C-90B4-03E4-8CADD421634A}"/>
                </a:ext>
              </a:extLst>
            </p:cNvPr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22" name="椭圆 38">
                <a:extLst>
                  <a:ext uri="{FF2B5EF4-FFF2-40B4-BE49-F238E27FC236}">
                    <a16:creationId xmlns:a16="http://schemas.microsoft.com/office/drawing/2014/main" id="{6F635FE5-EDC4-0005-97E6-1A5DDCE01454}"/>
                  </a:ext>
                </a:extLst>
              </p:cNvPr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39">
                <a:extLst>
                  <a:ext uri="{FF2B5EF4-FFF2-40B4-BE49-F238E27FC236}">
                    <a16:creationId xmlns:a16="http://schemas.microsoft.com/office/drawing/2014/main" id="{C8B2A9D5-DF63-9A2B-9933-1E4CAE6C6BC3}"/>
                  </a:ext>
                </a:extLst>
              </p:cNvPr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40">
                <a:extLst>
                  <a:ext uri="{FF2B5EF4-FFF2-40B4-BE49-F238E27FC236}">
                    <a16:creationId xmlns:a16="http://schemas.microsoft.com/office/drawing/2014/main" id="{02342071-D64A-C583-960E-68781D955669}"/>
                  </a:ext>
                </a:extLst>
              </p:cNvPr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41">
                <a:extLst>
                  <a:ext uri="{FF2B5EF4-FFF2-40B4-BE49-F238E27FC236}">
                    <a16:creationId xmlns:a16="http://schemas.microsoft.com/office/drawing/2014/main" id="{2D4580D6-4D87-9BD8-62AA-05ABC173EEC5}"/>
                  </a:ext>
                </a:extLst>
              </p:cNvPr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42">
                <a:extLst>
                  <a:ext uri="{FF2B5EF4-FFF2-40B4-BE49-F238E27FC236}">
                    <a16:creationId xmlns:a16="http://schemas.microsoft.com/office/drawing/2014/main" id="{384A863E-5741-8798-3511-9CE8D3BE8C59}"/>
                  </a:ext>
                </a:extLst>
              </p:cNvPr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58">
                <a:extLst>
                  <a:ext uri="{FF2B5EF4-FFF2-40B4-BE49-F238E27FC236}">
                    <a16:creationId xmlns:a16="http://schemas.microsoft.com/office/drawing/2014/main" id="{85A559EE-822E-1954-FE24-57A0D8AE69C3}"/>
                  </a:ext>
                </a:extLst>
              </p:cNvPr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59">
                <a:extLst>
                  <a:ext uri="{FF2B5EF4-FFF2-40B4-BE49-F238E27FC236}">
                    <a16:creationId xmlns:a16="http://schemas.microsoft.com/office/drawing/2014/main" id="{38908889-6F66-CD25-7FC7-066E2A4BBDA9}"/>
                  </a:ext>
                </a:extLst>
              </p:cNvPr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60">
                <a:extLst>
                  <a:ext uri="{FF2B5EF4-FFF2-40B4-BE49-F238E27FC236}">
                    <a16:creationId xmlns:a16="http://schemas.microsoft.com/office/drawing/2014/main" id="{0FBF8582-1812-D5E6-EAFC-155A3B06870E}"/>
                  </a:ext>
                </a:extLst>
              </p:cNvPr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椭圆 61">
                <a:extLst>
                  <a:ext uri="{FF2B5EF4-FFF2-40B4-BE49-F238E27FC236}">
                    <a16:creationId xmlns:a16="http://schemas.microsoft.com/office/drawing/2014/main" id="{29198B55-2706-6D2A-36E7-80925C8A86F0}"/>
                  </a:ext>
                </a:extLst>
              </p:cNvPr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62">
                <a:extLst>
                  <a:ext uri="{FF2B5EF4-FFF2-40B4-BE49-F238E27FC236}">
                    <a16:creationId xmlns:a16="http://schemas.microsoft.com/office/drawing/2014/main" id="{DEBE5946-B57B-A19C-EA8E-B8A878D33CDD}"/>
                  </a:ext>
                </a:extLst>
              </p:cNvPr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椭圆 63">
                <a:extLst>
                  <a:ext uri="{FF2B5EF4-FFF2-40B4-BE49-F238E27FC236}">
                    <a16:creationId xmlns:a16="http://schemas.microsoft.com/office/drawing/2014/main" id="{E36E06BA-0732-5763-D988-19CCA4AD83CF}"/>
                  </a:ext>
                </a:extLst>
              </p:cNvPr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64">
                <a:extLst>
                  <a:ext uri="{FF2B5EF4-FFF2-40B4-BE49-F238E27FC236}">
                    <a16:creationId xmlns:a16="http://schemas.microsoft.com/office/drawing/2014/main" id="{F2472A64-2D42-A8B8-9794-CF106772E89B}"/>
                  </a:ext>
                </a:extLst>
              </p:cNvPr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65">
              <a:extLst>
                <a:ext uri="{FF2B5EF4-FFF2-40B4-BE49-F238E27FC236}">
                  <a16:creationId xmlns:a16="http://schemas.microsoft.com/office/drawing/2014/main" id="{DC9F86BE-DD35-6CE8-1F4B-9D8002E3CB73}"/>
                </a:ext>
              </a:extLst>
            </p:cNvPr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10" name="椭圆 66">
                <a:extLst>
                  <a:ext uri="{FF2B5EF4-FFF2-40B4-BE49-F238E27FC236}">
                    <a16:creationId xmlns:a16="http://schemas.microsoft.com/office/drawing/2014/main" id="{F36C855B-8E74-B9ED-35EC-5682F3A2CAE9}"/>
                  </a:ext>
                </a:extLst>
              </p:cNvPr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67">
                <a:extLst>
                  <a:ext uri="{FF2B5EF4-FFF2-40B4-BE49-F238E27FC236}">
                    <a16:creationId xmlns:a16="http://schemas.microsoft.com/office/drawing/2014/main" id="{3CFA647F-3A9C-06CF-397C-CEB9371B17E2}"/>
                  </a:ext>
                </a:extLst>
              </p:cNvPr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68">
                <a:extLst>
                  <a:ext uri="{FF2B5EF4-FFF2-40B4-BE49-F238E27FC236}">
                    <a16:creationId xmlns:a16="http://schemas.microsoft.com/office/drawing/2014/main" id="{FFF1E05E-4A8C-8B45-DBE4-9F5420509BD5}"/>
                  </a:ext>
                </a:extLst>
              </p:cNvPr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69">
                <a:extLst>
                  <a:ext uri="{FF2B5EF4-FFF2-40B4-BE49-F238E27FC236}">
                    <a16:creationId xmlns:a16="http://schemas.microsoft.com/office/drawing/2014/main" id="{E0E67C58-C2E9-4BE8-C040-14E6113CA09E}"/>
                  </a:ext>
                </a:extLst>
              </p:cNvPr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70">
                <a:extLst>
                  <a:ext uri="{FF2B5EF4-FFF2-40B4-BE49-F238E27FC236}">
                    <a16:creationId xmlns:a16="http://schemas.microsoft.com/office/drawing/2014/main" id="{5C4343AE-99B3-6233-5FEC-697E38952158}"/>
                  </a:ext>
                </a:extLst>
              </p:cNvPr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71">
                <a:extLst>
                  <a:ext uri="{FF2B5EF4-FFF2-40B4-BE49-F238E27FC236}">
                    <a16:creationId xmlns:a16="http://schemas.microsoft.com/office/drawing/2014/main" id="{7D4575F7-9BA0-18AC-BE8A-9C641A1E7560}"/>
                  </a:ext>
                </a:extLst>
              </p:cNvPr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72">
                <a:extLst>
                  <a:ext uri="{FF2B5EF4-FFF2-40B4-BE49-F238E27FC236}">
                    <a16:creationId xmlns:a16="http://schemas.microsoft.com/office/drawing/2014/main" id="{77D562FC-C331-7314-2426-2E5F6F95A1CF}"/>
                  </a:ext>
                </a:extLst>
              </p:cNvPr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73">
                <a:extLst>
                  <a:ext uri="{FF2B5EF4-FFF2-40B4-BE49-F238E27FC236}">
                    <a16:creationId xmlns:a16="http://schemas.microsoft.com/office/drawing/2014/main" id="{90C74F65-00B2-542C-7E77-307343FD60AB}"/>
                  </a:ext>
                </a:extLst>
              </p:cNvPr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椭圆 74">
                <a:extLst>
                  <a:ext uri="{FF2B5EF4-FFF2-40B4-BE49-F238E27FC236}">
                    <a16:creationId xmlns:a16="http://schemas.microsoft.com/office/drawing/2014/main" id="{FE7CF555-CA50-49AB-A5A4-7133FF05DE8E}"/>
                  </a:ext>
                </a:extLst>
              </p:cNvPr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75">
                <a:extLst>
                  <a:ext uri="{FF2B5EF4-FFF2-40B4-BE49-F238E27FC236}">
                    <a16:creationId xmlns:a16="http://schemas.microsoft.com/office/drawing/2014/main" id="{31926A40-BDF1-6F5F-9A48-E636561B6C81}"/>
                  </a:ext>
                </a:extLst>
              </p:cNvPr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76">
                <a:extLst>
                  <a:ext uri="{FF2B5EF4-FFF2-40B4-BE49-F238E27FC236}">
                    <a16:creationId xmlns:a16="http://schemas.microsoft.com/office/drawing/2014/main" id="{8168B856-2578-BF44-9BBF-52308FDA4FA2}"/>
                  </a:ext>
                </a:extLst>
              </p:cNvPr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77">
                <a:extLst>
                  <a:ext uri="{FF2B5EF4-FFF2-40B4-BE49-F238E27FC236}">
                    <a16:creationId xmlns:a16="http://schemas.microsoft.com/office/drawing/2014/main" id="{06A6E0D6-3E9B-EC05-5554-103452519E33}"/>
                  </a:ext>
                </a:extLst>
              </p:cNvPr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文本框 78">
            <a:extLst>
              <a:ext uri="{FF2B5EF4-FFF2-40B4-BE49-F238E27FC236}">
                <a16:creationId xmlns:a16="http://schemas.microsoft.com/office/drawing/2014/main" id="{E821BAE1-61B9-F096-AA29-A44E38965A68}"/>
              </a:ext>
            </a:extLst>
          </p:cNvPr>
          <p:cNvSpPr txBox="1"/>
          <p:nvPr/>
        </p:nvSpPr>
        <p:spPr>
          <a:xfrm>
            <a:off x="3256650" y="2090542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TW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5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35" name="文本框 43">
            <a:extLst>
              <a:ext uri="{FF2B5EF4-FFF2-40B4-BE49-F238E27FC236}">
                <a16:creationId xmlns:a16="http://schemas.microsoft.com/office/drawing/2014/main" id="{CBC8EF42-64E0-985A-1BB6-AB78853B4A3F}"/>
              </a:ext>
            </a:extLst>
          </p:cNvPr>
          <p:cNvSpPr txBox="1"/>
          <p:nvPr/>
        </p:nvSpPr>
        <p:spPr>
          <a:xfrm>
            <a:off x="6445759" y="3069074"/>
            <a:ext cx="278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Conclusion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70156D8-CEBB-315B-8F27-A25780732CED}"/>
              </a:ext>
            </a:extLst>
          </p:cNvPr>
          <p:cNvGrpSpPr/>
          <p:nvPr/>
        </p:nvGrpSpPr>
        <p:grpSpPr>
          <a:xfrm rot="10800000">
            <a:off x="7096684" y="3269485"/>
            <a:ext cx="6365433" cy="1366210"/>
            <a:chOff x="0" y="2703348"/>
            <a:chExt cx="6365433" cy="1366210"/>
          </a:xfrm>
        </p:grpSpPr>
        <p:sp>
          <p:nvSpPr>
            <p:cNvPr id="3" name="椭圆 34">
              <a:extLst>
                <a:ext uri="{FF2B5EF4-FFF2-40B4-BE49-F238E27FC236}">
                  <a16:creationId xmlns:a16="http://schemas.microsoft.com/office/drawing/2014/main" id="{B1ED902D-3E01-1126-9A75-886263D482A1}"/>
                </a:ext>
              </a:extLst>
            </p:cNvPr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8D570B7-9B84-2AE4-D757-AD4A36663BD6}"/>
                </a:ext>
              </a:extLst>
            </p:cNvPr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>
              <a:extLst>
                <a:ext uri="{FF2B5EF4-FFF2-40B4-BE49-F238E27FC236}">
                  <a16:creationId xmlns:a16="http://schemas.microsoft.com/office/drawing/2014/main" id="{0E130D1C-FAEC-9070-91BA-D918473F26A6}"/>
                </a:ext>
              </a:extLst>
            </p:cNvPr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D94DB8A-4C15-6451-FF80-E22C0DE0632F}"/>
                </a:ext>
              </a:extLst>
            </p:cNvPr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52" name="椭圆 38">
                <a:extLst>
                  <a:ext uri="{FF2B5EF4-FFF2-40B4-BE49-F238E27FC236}">
                    <a16:creationId xmlns:a16="http://schemas.microsoft.com/office/drawing/2014/main" id="{9ECBCDE0-D807-629F-B8AC-F05B712D2C4E}"/>
                  </a:ext>
                </a:extLst>
              </p:cNvPr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39">
                <a:extLst>
                  <a:ext uri="{FF2B5EF4-FFF2-40B4-BE49-F238E27FC236}">
                    <a16:creationId xmlns:a16="http://schemas.microsoft.com/office/drawing/2014/main" id="{941C5114-FAE5-7E6B-E1A8-311F0273C44B}"/>
                  </a:ext>
                </a:extLst>
              </p:cNvPr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40">
                <a:extLst>
                  <a:ext uri="{FF2B5EF4-FFF2-40B4-BE49-F238E27FC236}">
                    <a16:creationId xmlns:a16="http://schemas.microsoft.com/office/drawing/2014/main" id="{E36D8C3D-0739-6E57-139D-C1308358C527}"/>
                  </a:ext>
                </a:extLst>
              </p:cNvPr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41">
                <a:extLst>
                  <a:ext uri="{FF2B5EF4-FFF2-40B4-BE49-F238E27FC236}">
                    <a16:creationId xmlns:a16="http://schemas.microsoft.com/office/drawing/2014/main" id="{28E0F743-6590-5B1E-7251-F082CCBA4BA3}"/>
                  </a:ext>
                </a:extLst>
              </p:cNvPr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42">
                <a:extLst>
                  <a:ext uri="{FF2B5EF4-FFF2-40B4-BE49-F238E27FC236}">
                    <a16:creationId xmlns:a16="http://schemas.microsoft.com/office/drawing/2014/main" id="{FC5D3578-2638-04D8-5603-3C876E50A511}"/>
                  </a:ext>
                </a:extLst>
              </p:cNvPr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8">
                <a:extLst>
                  <a:ext uri="{FF2B5EF4-FFF2-40B4-BE49-F238E27FC236}">
                    <a16:creationId xmlns:a16="http://schemas.microsoft.com/office/drawing/2014/main" id="{EACF3BC2-2702-DBC3-0F49-3D5592AEC84D}"/>
                  </a:ext>
                </a:extLst>
              </p:cNvPr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9">
                <a:extLst>
                  <a:ext uri="{FF2B5EF4-FFF2-40B4-BE49-F238E27FC236}">
                    <a16:creationId xmlns:a16="http://schemas.microsoft.com/office/drawing/2014/main" id="{90A38C0A-689E-8800-5179-A74D3DDEC859}"/>
                  </a:ext>
                </a:extLst>
              </p:cNvPr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60">
                <a:extLst>
                  <a:ext uri="{FF2B5EF4-FFF2-40B4-BE49-F238E27FC236}">
                    <a16:creationId xmlns:a16="http://schemas.microsoft.com/office/drawing/2014/main" id="{E0402ADE-A682-9A6A-0EAA-DD172E03CB0E}"/>
                  </a:ext>
                </a:extLst>
              </p:cNvPr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椭圆 61">
                <a:extLst>
                  <a:ext uri="{FF2B5EF4-FFF2-40B4-BE49-F238E27FC236}">
                    <a16:creationId xmlns:a16="http://schemas.microsoft.com/office/drawing/2014/main" id="{97871D4E-0128-1FC7-4590-E124DEF2756C}"/>
                  </a:ext>
                </a:extLst>
              </p:cNvPr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2">
                <a:extLst>
                  <a:ext uri="{FF2B5EF4-FFF2-40B4-BE49-F238E27FC236}">
                    <a16:creationId xmlns:a16="http://schemas.microsoft.com/office/drawing/2014/main" id="{A00C21B5-99CC-B753-201C-B4F3BFE842C0}"/>
                  </a:ext>
                </a:extLst>
              </p:cNvPr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3">
                <a:extLst>
                  <a:ext uri="{FF2B5EF4-FFF2-40B4-BE49-F238E27FC236}">
                    <a16:creationId xmlns:a16="http://schemas.microsoft.com/office/drawing/2014/main" id="{F2224733-A94C-10EC-1ABB-4DA05AF00F89}"/>
                  </a:ext>
                </a:extLst>
              </p:cNvPr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4">
                <a:extLst>
                  <a:ext uri="{FF2B5EF4-FFF2-40B4-BE49-F238E27FC236}">
                    <a16:creationId xmlns:a16="http://schemas.microsoft.com/office/drawing/2014/main" id="{6EA8DEBB-BD0C-7913-DA50-AF151F62E1A8}"/>
                  </a:ext>
                </a:extLst>
              </p:cNvPr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65">
              <a:extLst>
                <a:ext uri="{FF2B5EF4-FFF2-40B4-BE49-F238E27FC236}">
                  <a16:creationId xmlns:a16="http://schemas.microsoft.com/office/drawing/2014/main" id="{B3DACD2F-8753-AA6B-F95F-3340B0ADE36C}"/>
                </a:ext>
              </a:extLst>
            </p:cNvPr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40" name="椭圆 66">
                <a:extLst>
                  <a:ext uri="{FF2B5EF4-FFF2-40B4-BE49-F238E27FC236}">
                    <a16:creationId xmlns:a16="http://schemas.microsoft.com/office/drawing/2014/main" id="{EC4428A1-79D2-9865-2D80-50A82B47D85C}"/>
                  </a:ext>
                </a:extLst>
              </p:cNvPr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67">
                <a:extLst>
                  <a:ext uri="{FF2B5EF4-FFF2-40B4-BE49-F238E27FC236}">
                    <a16:creationId xmlns:a16="http://schemas.microsoft.com/office/drawing/2014/main" id="{5B452A76-9361-0F62-7943-BBBC176E6181}"/>
                  </a:ext>
                </a:extLst>
              </p:cNvPr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68">
                <a:extLst>
                  <a:ext uri="{FF2B5EF4-FFF2-40B4-BE49-F238E27FC236}">
                    <a16:creationId xmlns:a16="http://schemas.microsoft.com/office/drawing/2014/main" id="{C6DF555B-7ABD-2A17-3633-B4DAF7F6C0E1}"/>
                  </a:ext>
                </a:extLst>
              </p:cNvPr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69">
                <a:extLst>
                  <a:ext uri="{FF2B5EF4-FFF2-40B4-BE49-F238E27FC236}">
                    <a16:creationId xmlns:a16="http://schemas.microsoft.com/office/drawing/2014/main" id="{827E104D-BFE1-F88A-C1A7-A24AB47E6E74}"/>
                  </a:ext>
                </a:extLst>
              </p:cNvPr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70">
                <a:extLst>
                  <a:ext uri="{FF2B5EF4-FFF2-40B4-BE49-F238E27FC236}">
                    <a16:creationId xmlns:a16="http://schemas.microsoft.com/office/drawing/2014/main" id="{7CD6D7E5-9F5F-43A5-CD25-1E3319978AE5}"/>
                  </a:ext>
                </a:extLst>
              </p:cNvPr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71">
                <a:extLst>
                  <a:ext uri="{FF2B5EF4-FFF2-40B4-BE49-F238E27FC236}">
                    <a16:creationId xmlns:a16="http://schemas.microsoft.com/office/drawing/2014/main" id="{E7FEF902-B48E-F872-DF7B-D8A8C56433A7}"/>
                  </a:ext>
                </a:extLst>
              </p:cNvPr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72">
                <a:extLst>
                  <a:ext uri="{FF2B5EF4-FFF2-40B4-BE49-F238E27FC236}">
                    <a16:creationId xmlns:a16="http://schemas.microsoft.com/office/drawing/2014/main" id="{873048B8-91CB-3758-7420-5CF7590F950B}"/>
                  </a:ext>
                </a:extLst>
              </p:cNvPr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73">
                <a:extLst>
                  <a:ext uri="{FF2B5EF4-FFF2-40B4-BE49-F238E27FC236}">
                    <a16:creationId xmlns:a16="http://schemas.microsoft.com/office/drawing/2014/main" id="{4DF4E427-9BA3-9E52-114F-A96827B20BB0}"/>
                  </a:ext>
                </a:extLst>
              </p:cNvPr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椭圆 74">
                <a:extLst>
                  <a:ext uri="{FF2B5EF4-FFF2-40B4-BE49-F238E27FC236}">
                    <a16:creationId xmlns:a16="http://schemas.microsoft.com/office/drawing/2014/main" id="{4149C8AA-2149-C3E0-D05B-885BA0B9CE79}"/>
                  </a:ext>
                </a:extLst>
              </p:cNvPr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75">
                <a:extLst>
                  <a:ext uri="{FF2B5EF4-FFF2-40B4-BE49-F238E27FC236}">
                    <a16:creationId xmlns:a16="http://schemas.microsoft.com/office/drawing/2014/main" id="{EE921479-D606-1C55-AE10-C44B14543B63}"/>
                  </a:ext>
                </a:extLst>
              </p:cNvPr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76">
                <a:extLst>
                  <a:ext uri="{FF2B5EF4-FFF2-40B4-BE49-F238E27FC236}">
                    <a16:creationId xmlns:a16="http://schemas.microsoft.com/office/drawing/2014/main" id="{BCADA908-0013-FD91-9D29-2AF1D18436CF}"/>
                  </a:ext>
                </a:extLst>
              </p:cNvPr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77">
                <a:extLst>
                  <a:ext uri="{FF2B5EF4-FFF2-40B4-BE49-F238E27FC236}">
                    <a16:creationId xmlns:a16="http://schemas.microsoft.com/office/drawing/2014/main" id="{B4A3AFDB-70DD-547D-8024-2FCD5C7ED790}"/>
                  </a:ext>
                </a:extLst>
              </p:cNvPr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90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8">
            <a:extLst>
              <a:ext uri="{FF2B5EF4-FFF2-40B4-BE49-F238E27FC236}">
                <a16:creationId xmlns:a16="http://schemas.microsoft.com/office/drawing/2014/main" id="{2B76251E-F39B-ED1A-7A54-7CDCB25F31F0}"/>
              </a:ext>
            </a:extLst>
          </p:cNvPr>
          <p:cNvSpPr txBox="1"/>
          <p:nvPr/>
        </p:nvSpPr>
        <p:spPr>
          <a:xfrm>
            <a:off x="640080" y="513786"/>
            <a:ext cx="590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Conclusion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A1C05CC5-E39E-C139-8E2D-B9AC0DCD2C62}"/>
              </a:ext>
            </a:extLst>
          </p:cNvPr>
          <p:cNvSpPr txBox="1"/>
          <p:nvPr/>
        </p:nvSpPr>
        <p:spPr>
          <a:xfrm>
            <a:off x="202135" y="1183603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-An overview of EEG sensors/devices-</a:t>
            </a:r>
            <a:endParaRPr lang="zh-CN" altLang="en-US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pic>
        <p:nvPicPr>
          <p:cNvPr id="6146" name="Picture 2" descr="Basic design of a BCI system [55]. | Download Scientific Diagram">
            <a:extLst>
              <a:ext uri="{FF2B5EF4-FFF2-40B4-BE49-F238E27FC236}">
                <a16:creationId xmlns:a16="http://schemas.microsoft.com/office/drawing/2014/main" id="{D1A037A9-6147-AAB5-93C5-827E57D5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122" y="3429000"/>
            <a:ext cx="4774457" cy="314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8B030F8-BC5F-E970-9670-EBA4EA6D1695}"/>
              </a:ext>
            </a:extLst>
          </p:cNvPr>
          <p:cNvSpPr txBox="1"/>
          <p:nvPr/>
        </p:nvSpPr>
        <p:spPr>
          <a:xfrm>
            <a:off x="715795" y="1674674"/>
            <a:ext cx="113659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would be encouraging to pursue experiments with adaptive EEGbased BCI training.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ntegrating BCI with other technical or physiological signals, which is hybrid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BCI system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be a 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focus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research for improving classification accuracy and general outcomes.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4CC7D3-6275-1BD0-B970-731B46D6C845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1055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F6C112-8E94-3CAB-CA99-7BC5FB2E17E8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/>
              <a:t>21</a:t>
            </a:r>
            <a:endParaRPr lang="zh-TW" altLang="en-US" dirty="0"/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AC72DFD4-D075-1B23-08B1-14C6B4219E21}"/>
              </a:ext>
            </a:extLst>
          </p:cNvPr>
          <p:cNvSpPr txBox="1"/>
          <p:nvPr/>
        </p:nvSpPr>
        <p:spPr>
          <a:xfrm>
            <a:off x="640080" y="513786"/>
            <a:ext cx="590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Conclusion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099E5EB-35F9-77E8-50A2-F948732587F1}"/>
              </a:ext>
            </a:extLst>
          </p:cNvPr>
          <p:cNvGrpSpPr/>
          <p:nvPr/>
        </p:nvGrpSpPr>
        <p:grpSpPr>
          <a:xfrm>
            <a:off x="10566078" y="3618195"/>
            <a:ext cx="1292744" cy="1292744"/>
            <a:chOff x="6837364" y="227920"/>
            <a:chExt cx="692579" cy="692579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A3EDED3C-01E4-1E06-FD4D-A128DA2C7AAB}"/>
                </a:ext>
              </a:extLst>
            </p:cNvPr>
            <p:cNvSpPr/>
            <p:nvPr/>
          </p:nvSpPr>
          <p:spPr>
            <a:xfrm>
              <a:off x="6837364" y="227920"/>
              <a:ext cx="692579" cy="69257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矩形 16" descr="眼鏡">
              <a:extLst>
                <a:ext uri="{FF2B5EF4-FFF2-40B4-BE49-F238E27FC236}">
                  <a16:creationId xmlns:a16="http://schemas.microsoft.com/office/drawing/2014/main" id="{FF3F38F0-D805-8788-0E20-275794D15CB0}"/>
                </a:ext>
              </a:extLst>
            </p:cNvPr>
            <p:cNvSpPr/>
            <p:nvPr/>
          </p:nvSpPr>
          <p:spPr>
            <a:xfrm>
              <a:off x="6982805" y="373362"/>
              <a:ext cx="401696" cy="40169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3B1BBFB-92CE-8DFB-CD63-1E968FC8D4BF}"/>
              </a:ext>
            </a:extLst>
          </p:cNvPr>
          <p:cNvGrpSpPr/>
          <p:nvPr/>
        </p:nvGrpSpPr>
        <p:grpSpPr>
          <a:xfrm>
            <a:off x="992493" y="1779524"/>
            <a:ext cx="1295059" cy="1295059"/>
            <a:chOff x="8675212" y="232489"/>
            <a:chExt cx="692579" cy="692579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A4F9A71-D2DD-4A3C-F9B3-D74D6CB42408}"/>
                </a:ext>
              </a:extLst>
            </p:cNvPr>
            <p:cNvSpPr/>
            <p:nvPr/>
          </p:nvSpPr>
          <p:spPr>
            <a:xfrm>
              <a:off x="8675212" y="232489"/>
              <a:ext cx="692579" cy="69257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 descr="大腦">
              <a:extLst>
                <a:ext uri="{FF2B5EF4-FFF2-40B4-BE49-F238E27FC236}">
                  <a16:creationId xmlns:a16="http://schemas.microsoft.com/office/drawing/2014/main" id="{81DABB18-D898-31CA-1504-CB3E09D8A7C0}"/>
                </a:ext>
              </a:extLst>
            </p:cNvPr>
            <p:cNvSpPr/>
            <p:nvPr/>
          </p:nvSpPr>
          <p:spPr>
            <a:xfrm>
              <a:off x="8820649" y="373362"/>
              <a:ext cx="401696" cy="40169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F48484A-1BE0-61EF-A3CF-DFB600CD615F}"/>
              </a:ext>
            </a:extLst>
          </p:cNvPr>
          <p:cNvGrpSpPr/>
          <p:nvPr/>
        </p:nvGrpSpPr>
        <p:grpSpPr>
          <a:xfrm>
            <a:off x="992493" y="5271649"/>
            <a:ext cx="1292744" cy="1292744"/>
            <a:chOff x="10420636" y="384071"/>
            <a:chExt cx="692579" cy="692579"/>
          </a:xfrm>
        </p:grpSpPr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340CCDD7-8986-E883-7FAA-104D53DE6577}"/>
                </a:ext>
              </a:extLst>
            </p:cNvPr>
            <p:cNvSpPr/>
            <p:nvPr/>
          </p:nvSpPr>
          <p:spPr>
            <a:xfrm>
              <a:off x="10420636" y="384071"/>
              <a:ext cx="692579" cy="69257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矩形 20" descr="機器人">
              <a:extLst>
                <a:ext uri="{FF2B5EF4-FFF2-40B4-BE49-F238E27FC236}">
                  <a16:creationId xmlns:a16="http://schemas.microsoft.com/office/drawing/2014/main" id="{84B9F162-215C-DBDA-EFE7-AD3BB260A92B}"/>
                </a:ext>
              </a:extLst>
            </p:cNvPr>
            <p:cNvSpPr/>
            <p:nvPr/>
          </p:nvSpPr>
          <p:spPr>
            <a:xfrm>
              <a:off x="10566078" y="529515"/>
              <a:ext cx="401696" cy="40169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F5D789-B6ED-87A2-E630-B9F7CB1C8EFE}"/>
              </a:ext>
            </a:extLst>
          </p:cNvPr>
          <p:cNvSpPr txBox="1"/>
          <p:nvPr/>
        </p:nvSpPr>
        <p:spPr>
          <a:xfrm>
            <a:off x="2714705" y="1744529"/>
            <a:ext cx="82617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researches have been inducing one popular protocol used in </a:t>
            </a:r>
            <a:r>
              <a:rPr lang="zh-TW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exogenous BCIs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</a:t>
            </a:r>
            <a:r>
              <a:rPr lang="zh-TW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stimulus 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zh-TW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 glasses 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zh-TW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glasses 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in, and capturing the response by </a:t>
            </a:r>
            <a:r>
              <a:rPr lang="zh-TW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 EEG signals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perform tasks.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A42C009-A4A1-2DCE-3025-87312AE25D20}"/>
              </a:ext>
            </a:extLst>
          </p:cNvPr>
          <p:cNvSpPr txBox="1"/>
          <p:nvPr/>
        </p:nvSpPr>
        <p:spPr>
          <a:xfrm>
            <a:off x="1318308" y="3664402"/>
            <a:ext cx="88497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scientific community is also investigating enhanced </a:t>
            </a:r>
            <a:r>
              <a:rPr lang="zh-TW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conjunction 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zh-TW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zh-TW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for HCI 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the combination of </a:t>
            </a:r>
            <a:r>
              <a:rPr lang="zh-TW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(AR) and </a:t>
            </a:r>
            <a:r>
              <a:rPr lang="zh-TW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EEG-based BCI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DAF0448-5A5A-8F27-5D4F-27E831A96673}"/>
              </a:ext>
            </a:extLst>
          </p:cNvPr>
          <p:cNvSpPr txBox="1"/>
          <p:nvPr/>
        </p:nvSpPr>
        <p:spPr>
          <a:xfrm>
            <a:off x="2556714" y="5319824"/>
            <a:ext cx="82617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zh-TW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zh-TW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commercialised noninvasive BCI devices, using </a:t>
            </a:r>
            <a:r>
              <a:rPr lang="zh-TW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zh-TW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EEG devices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augmentation becomes </a:t>
            </a:r>
            <a:r>
              <a:rPr lang="zh-TW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also </a:t>
            </a:r>
            <a:r>
              <a:rPr lang="zh-TW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outcomes.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66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53942" y="140692"/>
            <a:ext cx="2946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O</a:t>
            </a:r>
            <a:r>
              <a:rPr lang="en-US" altLang="zh-CN" sz="54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utline</a:t>
            </a:r>
            <a:endParaRPr lang="zh-CN" altLang="en-US" sz="54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1712" y="965811"/>
            <a:ext cx="3377168" cy="811736"/>
            <a:chOff x="6554232" y="1886931"/>
            <a:chExt cx="3377168" cy="811736"/>
          </a:xfrm>
        </p:grpSpPr>
        <p:sp>
          <p:nvSpPr>
            <p:cNvPr id="46" name="文本框 45"/>
            <p:cNvSpPr txBox="1"/>
            <p:nvPr/>
          </p:nvSpPr>
          <p:spPr>
            <a:xfrm>
              <a:off x="6587565" y="1931248"/>
              <a:ext cx="56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Impact" panose="020B0806030902050204" pitchFamily="34" charset="0"/>
                  <a:ea typeface="明兰" panose="02010600030101010101" pitchFamily="2" charset="-122"/>
                </a:rPr>
                <a:t>1</a:t>
              </a:r>
              <a:endParaRPr lang="zh-CN" altLang="en-US" sz="4000" dirty="0">
                <a:latin typeface="Impact" panose="020B0806030902050204" pitchFamily="34" charset="0"/>
                <a:ea typeface="明兰" panose="02010600030101010101" pitchFamily="2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6554699" y="2099356"/>
              <a:ext cx="538462" cy="5440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7029707" y="1886931"/>
              <a:ext cx="87584" cy="87584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692102" y="2630246"/>
              <a:ext cx="68421" cy="684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554232" y="2332087"/>
              <a:ext cx="47921" cy="479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418898" y="2165533"/>
              <a:ext cx="251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Introduction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51712" y="2027097"/>
            <a:ext cx="9149550" cy="829980"/>
            <a:chOff x="6554232" y="2948217"/>
            <a:chExt cx="9149550" cy="829980"/>
          </a:xfrm>
        </p:grpSpPr>
        <p:grpSp>
          <p:nvGrpSpPr>
            <p:cNvPr id="59" name="组合 58"/>
            <p:cNvGrpSpPr/>
            <p:nvPr/>
          </p:nvGrpSpPr>
          <p:grpSpPr>
            <a:xfrm>
              <a:off x="6554232" y="2948217"/>
              <a:ext cx="602020" cy="811736"/>
              <a:chOff x="6381459" y="1890219"/>
              <a:chExt cx="602020" cy="811736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2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椭圆 61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7418897" y="3254977"/>
              <a:ext cx="8284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Advances in Sensing Technologies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51712" y="3143182"/>
            <a:ext cx="9149550" cy="830183"/>
            <a:chOff x="6554232" y="4064302"/>
            <a:chExt cx="9149550" cy="830183"/>
          </a:xfrm>
        </p:grpSpPr>
        <p:grpSp>
          <p:nvGrpSpPr>
            <p:cNvPr id="67" name="组合 66"/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3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7418898" y="4371265"/>
              <a:ext cx="8284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Signal Enhancement and Online Processing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51712" y="4259267"/>
            <a:ext cx="8430033" cy="811736"/>
            <a:chOff x="6554232" y="5180387"/>
            <a:chExt cx="8430033" cy="811736"/>
          </a:xfrm>
        </p:grpSpPr>
        <p:grpSp>
          <p:nvGrpSpPr>
            <p:cNvPr id="75" name="组合 74"/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4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椭圆 77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7418897" y="5460709"/>
              <a:ext cx="7565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BCI-based Healthcare Systems</a:t>
              </a:r>
              <a:r>
                <a:rPr lang="zh-TW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 </a:t>
              </a:r>
              <a:r>
                <a:rPr lang="en-US" altLang="zh-TW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with AI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4" name="组合 8">
            <a:extLst>
              <a:ext uri="{FF2B5EF4-FFF2-40B4-BE49-F238E27FC236}">
                <a16:creationId xmlns:a16="http://schemas.microsoft.com/office/drawing/2014/main" id="{B365A24D-EB24-4D36-6057-18B7ECBEEFF8}"/>
              </a:ext>
            </a:extLst>
          </p:cNvPr>
          <p:cNvGrpSpPr/>
          <p:nvPr/>
        </p:nvGrpSpPr>
        <p:grpSpPr>
          <a:xfrm>
            <a:off x="1151712" y="5360136"/>
            <a:ext cx="6980610" cy="811736"/>
            <a:chOff x="6554232" y="5180387"/>
            <a:chExt cx="6980610" cy="811736"/>
          </a:xfrm>
        </p:grpSpPr>
        <p:grpSp>
          <p:nvGrpSpPr>
            <p:cNvPr id="6" name="组合 74">
              <a:extLst>
                <a:ext uri="{FF2B5EF4-FFF2-40B4-BE49-F238E27FC236}">
                  <a16:creationId xmlns:a16="http://schemas.microsoft.com/office/drawing/2014/main" id="{DC7F670B-F4B7-1EA7-F102-3C619BF51941}"/>
                </a:ext>
              </a:extLst>
            </p:cNvPr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8" name="文本框 75">
                <a:extLst>
                  <a:ext uri="{FF2B5EF4-FFF2-40B4-BE49-F238E27FC236}">
                    <a16:creationId xmlns:a16="http://schemas.microsoft.com/office/drawing/2014/main" id="{62F71DDF-19F3-4EAB-C2FF-FE1E76E0640D}"/>
                  </a:ext>
                </a:extLst>
              </p:cNvPr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5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10" name="直接连接符 80">
                <a:extLst>
                  <a:ext uri="{FF2B5EF4-FFF2-40B4-BE49-F238E27FC236}">
                    <a16:creationId xmlns:a16="http://schemas.microsoft.com/office/drawing/2014/main" id="{DCD497AC-84E3-BC24-7398-36C3D625B9F6}"/>
                  </a:ext>
                </a:extLst>
              </p:cNvPr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77">
                <a:extLst>
                  <a:ext uri="{FF2B5EF4-FFF2-40B4-BE49-F238E27FC236}">
                    <a16:creationId xmlns:a16="http://schemas.microsoft.com/office/drawing/2014/main" id="{A2CD8C88-CBCF-BEF3-4FF8-0505F7CE8235}"/>
                  </a:ext>
                </a:extLst>
              </p:cNvPr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78">
                <a:extLst>
                  <a:ext uri="{FF2B5EF4-FFF2-40B4-BE49-F238E27FC236}">
                    <a16:creationId xmlns:a16="http://schemas.microsoft.com/office/drawing/2014/main" id="{3451F995-9FB4-2850-4FD8-85DD594CCDAD}"/>
                  </a:ext>
                </a:extLst>
              </p:cNvPr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79">
                <a:extLst>
                  <a:ext uri="{FF2B5EF4-FFF2-40B4-BE49-F238E27FC236}">
                    <a16:creationId xmlns:a16="http://schemas.microsoft.com/office/drawing/2014/main" id="{9A0E8B15-8B74-6A19-18A3-9DF44DC2DB35}"/>
                  </a:ext>
                </a:extLst>
              </p:cNvPr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106">
              <a:extLst>
                <a:ext uri="{FF2B5EF4-FFF2-40B4-BE49-F238E27FC236}">
                  <a16:creationId xmlns:a16="http://schemas.microsoft.com/office/drawing/2014/main" id="{258088E3-6AFF-EA55-AD9B-05EC80845F06}"/>
                </a:ext>
              </a:extLst>
            </p:cNvPr>
            <p:cNvSpPr txBox="1"/>
            <p:nvPr/>
          </p:nvSpPr>
          <p:spPr>
            <a:xfrm>
              <a:off x="7418897" y="5460709"/>
              <a:ext cx="6115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Conclusion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9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66B346-D363-5883-D9C9-1A725C6F7460}"/>
              </a:ext>
            </a:extLst>
          </p:cNvPr>
          <p:cNvSpPr txBox="1"/>
          <p:nvPr/>
        </p:nvSpPr>
        <p:spPr>
          <a:xfrm>
            <a:off x="-28498" y="1536627"/>
            <a:ext cx="7587435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recent research has shown that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 algn="just">
              <a:lnSpc>
                <a:spcPct val="90000"/>
              </a:lnSpc>
              <a:spcAft>
                <a:spcPts val="600"/>
              </a:spcAft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even traditional machine learning) models in EEG-based BCIs are 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adversarial attacks, and there is an urgent need to develop strategies to defend such attacks.</a:t>
            </a:r>
          </a:p>
        </p:txBody>
      </p:sp>
      <p:pic>
        <p:nvPicPr>
          <p:cNvPr id="8" name="Graphic 7" descr="大腦">
            <a:extLst>
              <a:ext uri="{FF2B5EF4-FFF2-40B4-BE49-F238E27FC236}">
                <a16:creationId xmlns:a16="http://schemas.microsoft.com/office/drawing/2014/main" id="{0683E6AF-D1C4-D38B-12E5-73A875B66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9816" y="2784003"/>
            <a:ext cx="3714244" cy="371424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220A506-8FD8-413E-9A0B-BA9238DF97BC}"/>
              </a:ext>
            </a:extLst>
          </p:cNvPr>
          <p:cNvSpPr txBox="1"/>
          <p:nvPr/>
        </p:nvSpPr>
        <p:spPr>
          <a:xfrm>
            <a:off x="11801791" y="6446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6" name="文本框 38">
            <a:extLst>
              <a:ext uri="{FF2B5EF4-FFF2-40B4-BE49-F238E27FC236}">
                <a16:creationId xmlns:a16="http://schemas.microsoft.com/office/drawing/2014/main" id="{BAAE2714-0392-4F99-2114-7407F6398DC8}"/>
              </a:ext>
            </a:extLst>
          </p:cNvPr>
          <p:cNvSpPr txBox="1"/>
          <p:nvPr/>
        </p:nvSpPr>
        <p:spPr>
          <a:xfrm>
            <a:off x="640080" y="513786"/>
            <a:ext cx="590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Conclusion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EFEB79-EE4A-0685-44E6-83243A0FE3CE}"/>
              </a:ext>
            </a:extLst>
          </p:cNvPr>
          <p:cNvSpPr/>
          <p:nvPr/>
        </p:nvSpPr>
        <p:spPr>
          <a:xfrm>
            <a:off x="0" y="2203079"/>
            <a:ext cx="7937770" cy="576989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9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椭圆 4"/>
          <p:cNvSpPr/>
          <p:nvPr>
            <p:custDataLst>
              <p:tags r:id="rId1"/>
            </p:custDataLst>
          </p:nvPr>
        </p:nvSpPr>
        <p:spPr>
          <a:xfrm>
            <a:off x="466725" y="341850"/>
            <a:ext cx="360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_椭圆 61"/>
          <p:cNvSpPr/>
          <p:nvPr>
            <p:custDataLst>
              <p:tags r:id="rId2"/>
            </p:custDataLst>
          </p:nvPr>
        </p:nvSpPr>
        <p:spPr>
          <a:xfrm>
            <a:off x="2831870" y="3174770"/>
            <a:ext cx="63730" cy="63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_椭圆 87"/>
          <p:cNvSpPr/>
          <p:nvPr>
            <p:custDataLst>
              <p:tags r:id="rId3"/>
            </p:custDataLst>
          </p:nvPr>
        </p:nvSpPr>
        <p:spPr>
          <a:xfrm>
            <a:off x="466725" y="1166659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1781228" y="2427351"/>
            <a:ext cx="8629536" cy="155856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方正正纤黑简体" panose="02000000000000000000" pitchFamily="2" charset="-122"/>
                <a:cs typeface="Times New Roman" panose="02020603050405020304" pitchFamily="18" charset="0"/>
              </a:rPr>
              <a:t>Thanks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2B4DE7-067B-51D1-53FC-832D6C8FC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33" y="4633928"/>
            <a:ext cx="4078596" cy="1057413"/>
          </a:xfrm>
          <a:prstGeom prst="rect">
            <a:avLst/>
          </a:prstGeom>
        </p:spPr>
      </p:pic>
      <p:pic>
        <p:nvPicPr>
          <p:cNvPr id="3" name="Picture 2" descr="應修科目及學分表(大學部)">
            <a:extLst>
              <a:ext uri="{FF2B5EF4-FFF2-40B4-BE49-F238E27FC236}">
                <a16:creationId xmlns:a16="http://schemas.microsoft.com/office/drawing/2014/main" id="{EAF916BF-5FF8-81DB-B76A-0F4F007C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09" y="4052778"/>
            <a:ext cx="2256817" cy="22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22D62EA-0CE3-9510-A529-A762F66CBA2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03328" y="4758027"/>
            <a:ext cx="2790393" cy="809214"/>
          </a:xfrm>
          <a:prstGeom prst="rect">
            <a:avLst/>
          </a:prstGeom>
        </p:spPr>
      </p:pic>
      <p:pic>
        <p:nvPicPr>
          <p:cNvPr id="6" name="Picture 2" descr="Brain Big Brain GIF - Brain Big Brain Meme GIFs">
            <a:extLst>
              <a:ext uri="{FF2B5EF4-FFF2-40B4-BE49-F238E27FC236}">
                <a16:creationId xmlns:a16="http://schemas.microsoft.com/office/drawing/2014/main" id="{05B004E1-DF7A-7A70-0A61-2072EFEE1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246" y="233346"/>
            <a:ext cx="4507499" cy="253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4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44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2" grpId="0" animBg="1"/>
      <p:bldP spid="88" grpId="0" animBg="1"/>
      <p:bldP spid="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96585" y="2915885"/>
            <a:ext cx="4720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Introduction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966" y="1782039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7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CE631AB-6964-3C45-E7B7-5ABD4E45B8E9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Brain-Computer Interface (BCI) is a </a:t>
            </a:r>
            <a:r>
              <a:rPr lang="en-US" altLang="zh-TW" sz="2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powerful communication tool</a:t>
            </a:r>
            <a:r>
              <a:rPr lang="en-US" altLang="zh-TW" sz="2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 users and systems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enhances the capability of the human brain in </a:t>
            </a:r>
            <a:r>
              <a:rPr lang="en-US" altLang="zh-TW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communicating and interacting</a:t>
            </a:r>
            <a:r>
              <a:rPr lang="en-US" altLang="zh-TW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environment directly.</a:t>
            </a:r>
          </a:p>
        </p:txBody>
      </p:sp>
      <p:pic>
        <p:nvPicPr>
          <p:cNvPr id="6" name="圖片 3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32E47C28-48F8-FF36-AFC9-BE415EC2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19" y="2307875"/>
            <a:ext cx="7132314" cy="40475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B575B25-DCC9-B8F4-6182-30DF257F50AB}"/>
              </a:ext>
            </a:extLst>
          </p:cNvPr>
          <p:cNvSpPr txBox="1"/>
          <p:nvPr/>
        </p:nvSpPr>
        <p:spPr>
          <a:xfrm>
            <a:off x="3046476" y="6276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Fig. 1. The framework of brain-computer interface (BCI)</a:t>
            </a:r>
            <a:endParaRPr lang="zh-TW" altLang="en-US" dirty="0"/>
          </a:p>
        </p:txBody>
      </p:sp>
      <p:sp>
        <p:nvSpPr>
          <p:cNvPr id="12" name="文本框 38">
            <a:extLst>
              <a:ext uri="{FF2B5EF4-FFF2-40B4-BE49-F238E27FC236}">
                <a16:creationId xmlns:a16="http://schemas.microsoft.com/office/drawing/2014/main" id="{3E0031E5-AE02-1BB2-15A2-FF213F094583}"/>
              </a:ext>
            </a:extLst>
          </p:cNvPr>
          <p:cNvSpPr txBox="1"/>
          <p:nvPr/>
        </p:nvSpPr>
        <p:spPr>
          <a:xfrm>
            <a:off x="980554" y="893756"/>
            <a:ext cx="372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Introduction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4" name="文本框 38">
            <a:extLst>
              <a:ext uri="{FF2B5EF4-FFF2-40B4-BE49-F238E27FC236}">
                <a16:creationId xmlns:a16="http://schemas.microsoft.com/office/drawing/2014/main" id="{9C313CFD-B079-6121-F381-36F5055F61FA}"/>
              </a:ext>
            </a:extLst>
          </p:cNvPr>
          <p:cNvSpPr txBox="1"/>
          <p:nvPr/>
        </p:nvSpPr>
        <p:spPr>
          <a:xfrm>
            <a:off x="980554" y="1572278"/>
            <a:ext cx="372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-An Overview of BCI-</a:t>
            </a:r>
            <a:endParaRPr lang="zh-CN" altLang="en-US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066147-26E5-5110-06A1-28586F79A124}"/>
              </a:ext>
            </a:extLst>
          </p:cNvPr>
          <p:cNvSpPr txBox="1"/>
          <p:nvPr/>
        </p:nvSpPr>
        <p:spPr>
          <a:xfrm>
            <a:off x="11801791" y="64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89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A1767EA-7FEB-703C-3D01-053199CD6F40}"/>
              </a:ext>
            </a:extLst>
          </p:cNvPr>
          <p:cNvSpPr txBox="1"/>
          <p:nvPr/>
        </p:nvSpPr>
        <p:spPr>
          <a:xfrm>
            <a:off x="-190986" y="2077379"/>
            <a:ext cx="5685810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23900" indent="-34290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of BCI was </a:t>
            </a:r>
            <a:r>
              <a:rPr lang="en-US" altLang="zh-TW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released in the 1970s</a:t>
            </a: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addressing an </a:t>
            </a:r>
            <a:r>
              <a:rPr lang="en-US" altLang="zh-TW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alternative transmission channel</a:t>
            </a:r>
            <a:r>
              <a:rPr lang="en-US" altLang="zh-TW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without depending on the normal peripheral nerve and muscle output paths of the brain.</a:t>
            </a:r>
          </a:p>
          <a:p>
            <a:pPr marL="723900" indent="-34290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BCIs have contributed to </a:t>
            </a:r>
            <a:r>
              <a:rPr lang="en-US" altLang="zh-TW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fields</a:t>
            </a:r>
            <a:r>
              <a:rPr lang="en-US" altLang="zh-TW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research.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文字, 螢幕擷取畫面, 美工圖案, 圖表 的圖片&#10;&#10;自動產生的描述">
            <a:extLst>
              <a:ext uri="{FF2B5EF4-FFF2-40B4-BE49-F238E27FC236}">
                <a16:creationId xmlns:a16="http://schemas.microsoft.com/office/drawing/2014/main" id="{C04A0627-047E-6FC9-1CB9-B880365C7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" r="1840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DA1EFAB-743A-2278-5C27-68676A382809}"/>
              </a:ext>
            </a:extLst>
          </p:cNvPr>
          <p:cNvSpPr txBox="1"/>
          <p:nvPr/>
        </p:nvSpPr>
        <p:spPr>
          <a:xfrm>
            <a:off x="5685810" y="6418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Fig. 2. BCI contributes to various fields of research</a:t>
            </a:r>
            <a:endParaRPr lang="zh-TW" altLang="en-US" dirty="0"/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B0136438-39D9-9EFF-5761-71FA300E0F21}"/>
              </a:ext>
            </a:extLst>
          </p:cNvPr>
          <p:cNvSpPr txBox="1"/>
          <p:nvPr/>
        </p:nvSpPr>
        <p:spPr>
          <a:xfrm>
            <a:off x="980554" y="893756"/>
            <a:ext cx="372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Introduction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63852F5E-6F58-23AF-7E09-5A895B891482}"/>
              </a:ext>
            </a:extLst>
          </p:cNvPr>
          <p:cNvSpPr txBox="1"/>
          <p:nvPr/>
        </p:nvSpPr>
        <p:spPr>
          <a:xfrm>
            <a:off x="980554" y="1572278"/>
            <a:ext cx="372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-An Overview of BCI-</a:t>
            </a:r>
            <a:endParaRPr lang="zh-CN" altLang="en-US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3D354E-BCAD-C751-EE96-1DB2CEE44CA0}"/>
              </a:ext>
            </a:extLst>
          </p:cNvPr>
          <p:cNvSpPr txBox="1"/>
          <p:nvPr/>
        </p:nvSpPr>
        <p:spPr>
          <a:xfrm>
            <a:off x="11801791" y="64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908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9CFA9A9-A7A5-00A0-5D95-6582391F6C81}"/>
              </a:ext>
            </a:extLst>
          </p:cNvPr>
          <p:cNvSpPr txBox="1"/>
          <p:nvPr/>
        </p:nvSpPr>
        <p:spPr>
          <a:xfrm>
            <a:off x="396615" y="2608067"/>
            <a:ext cx="1036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indent="-28575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recent (2015-2019) review articles </a:t>
            </a:r>
            <a:r>
              <a:rPr lang="en-US" altLang="zh-TW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lack a comprehensive survey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recent EEG sensing technologies, signal enhancement for specific BCI applications, in addition to healthcare systems.</a:t>
            </a:r>
          </a:p>
          <a:p>
            <a:pPr marL="895350" indent="-285750" algn="just">
              <a:buFont typeface="Wingdings" panose="05000000000000000000" pitchFamily="2" charset="2"/>
              <a:buChar char="Ø"/>
            </a:pP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95350" indent="-28575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our survey, we aim to </a:t>
            </a:r>
            <a:r>
              <a:rPr lang="en-US" altLang="zh-TW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address the above limitations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include the recently released BCI studies in 2019.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本框 38">
            <a:extLst>
              <a:ext uri="{FF2B5EF4-FFF2-40B4-BE49-F238E27FC236}">
                <a16:creationId xmlns:a16="http://schemas.microsoft.com/office/drawing/2014/main" id="{30415C6A-9F1C-60C5-763B-197B340AD15B}"/>
              </a:ext>
            </a:extLst>
          </p:cNvPr>
          <p:cNvSpPr txBox="1"/>
          <p:nvPr/>
        </p:nvSpPr>
        <p:spPr>
          <a:xfrm>
            <a:off x="980554" y="893756"/>
            <a:ext cx="3724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Introduction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C4811808-1EC2-DF33-1F7B-D16390D1A7BB}"/>
              </a:ext>
            </a:extLst>
          </p:cNvPr>
          <p:cNvSpPr txBox="1"/>
          <p:nvPr/>
        </p:nvSpPr>
        <p:spPr>
          <a:xfrm>
            <a:off x="980554" y="1572278"/>
            <a:ext cx="372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-Contribution-</a:t>
            </a:r>
            <a:endParaRPr lang="zh-CN" altLang="en-US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F958F5-252D-ECBB-7B50-1F32FA1A9E6F}"/>
              </a:ext>
            </a:extLst>
          </p:cNvPr>
          <p:cNvSpPr txBox="1"/>
          <p:nvPr/>
        </p:nvSpPr>
        <p:spPr>
          <a:xfrm>
            <a:off x="11801791" y="64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" name="流程圖: 抽選 6">
            <a:extLst>
              <a:ext uri="{FF2B5EF4-FFF2-40B4-BE49-F238E27FC236}">
                <a16:creationId xmlns:a16="http://schemas.microsoft.com/office/drawing/2014/main" id="{CEAEC9B5-8E46-8D12-8227-E7DCAFAEDE74}"/>
              </a:ext>
            </a:extLst>
          </p:cNvPr>
          <p:cNvSpPr/>
          <p:nvPr/>
        </p:nvSpPr>
        <p:spPr>
          <a:xfrm flipV="1">
            <a:off x="4708185" y="1000764"/>
            <a:ext cx="521691" cy="521691"/>
          </a:xfrm>
          <a:prstGeom prst="flowChartExtra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D50D0DE-440B-D658-0A11-C42B51AEF928}"/>
              </a:ext>
            </a:extLst>
          </p:cNvPr>
          <p:cNvCxnSpPr>
            <a:cxnSpLocks/>
          </p:cNvCxnSpPr>
          <p:nvPr/>
        </p:nvCxnSpPr>
        <p:spPr>
          <a:xfrm flipV="1">
            <a:off x="909529" y="1512727"/>
            <a:ext cx="4056573" cy="3592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0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0411" y="1806451"/>
            <a:ext cx="4864729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Advances in Sensing Technologies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401609" y="3427881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566437" y="2660170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1533" y="2929816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76000" y="2301298"/>
            <a:ext cx="3522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2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5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ABC222A-4ABE-8873-810F-1225D6829D29}"/>
              </a:ext>
            </a:extLst>
          </p:cNvPr>
          <p:cNvSpPr txBox="1"/>
          <p:nvPr/>
        </p:nvSpPr>
        <p:spPr>
          <a:xfrm>
            <a:off x="241997" y="2102017"/>
            <a:ext cx="113578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Wet sensor technology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95350" indent="-28575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non-invasive EEG measurements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wet electrode caps are normally attached to users’ scalp with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gels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as the interface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between sensors and the scalp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895350" indent="-285750" algn="just">
              <a:buFont typeface="Wingdings" panose="05000000000000000000" pitchFamily="2" charset="2"/>
              <a:buChar char="Ø"/>
            </a:pP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95350" indent="-28575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application of the gel interface is to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decrease the skin-electrode contact interface impedance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which could be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uncomfortable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inconvenient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for users and can be too time-consuming and laborious for everyday use.</a:t>
            </a:r>
          </a:p>
          <a:p>
            <a:pPr marL="895350" indent="-285750" algn="just">
              <a:buFont typeface="Wingdings" panose="05000000000000000000" pitchFamily="2" charset="2"/>
              <a:buChar char="Ø"/>
            </a:pP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95350" indent="-285750" algn="just"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However, </a:t>
            </a:r>
            <a:r>
              <a:rPr lang="en-US" altLang="zh-TW" sz="24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without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the conductive gel, the electrode-skin impedance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cannot be measured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and the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quality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of measured EEG signals could be 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compromised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A6AF677D-53D8-C38C-A495-BC60B291F5EC}"/>
              </a:ext>
            </a:extLst>
          </p:cNvPr>
          <p:cNvSpPr txBox="1"/>
          <p:nvPr/>
        </p:nvSpPr>
        <p:spPr>
          <a:xfrm>
            <a:off x="640080" y="426234"/>
            <a:ext cx="5903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Advances in Sensing Technologies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D51CB85F-CB87-43B0-C3E4-4F56B36C87B1}"/>
              </a:ext>
            </a:extLst>
          </p:cNvPr>
          <p:cNvSpPr txBox="1"/>
          <p:nvPr/>
        </p:nvSpPr>
        <p:spPr>
          <a:xfrm>
            <a:off x="484237" y="1732685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-An overview of EEG sensors/devices-</a:t>
            </a:r>
            <a:endParaRPr lang="zh-CN" altLang="en-US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34912D-93F9-3ED6-2338-2F7E7AAC53CA}"/>
              </a:ext>
            </a:extLst>
          </p:cNvPr>
          <p:cNvSpPr txBox="1"/>
          <p:nvPr/>
        </p:nvSpPr>
        <p:spPr>
          <a:xfrm>
            <a:off x="11801791" y="64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110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1849</Words>
  <Application>Microsoft Office PowerPoint</Application>
  <PresentationFormat>寬螢幕</PresentationFormat>
  <Paragraphs>169</Paragraphs>
  <Slides>31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明兰</vt:lpstr>
      <vt:lpstr>標楷體</vt:lpstr>
      <vt:lpstr>Arial</vt:lpstr>
      <vt:lpstr>Calibri</vt:lpstr>
      <vt:lpstr>Calibri Light</vt:lpstr>
      <vt:lpstr>Impact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張詠翔</dc:creator>
  <cp:lastModifiedBy>張詠翔</cp:lastModifiedBy>
  <cp:revision>22</cp:revision>
  <dcterms:created xsi:type="dcterms:W3CDTF">2023-11-01T02:43:21Z</dcterms:created>
  <dcterms:modified xsi:type="dcterms:W3CDTF">2023-11-01T23:55:59Z</dcterms:modified>
</cp:coreProperties>
</file>